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5"/>
  </p:notesMasterIdLst>
  <p:sldIdLst>
    <p:sldId id="256" r:id="rId2"/>
    <p:sldId id="279" r:id="rId3"/>
    <p:sldId id="325" r:id="rId4"/>
    <p:sldId id="322" r:id="rId5"/>
    <p:sldId id="315" r:id="rId6"/>
    <p:sldId id="327" r:id="rId7"/>
    <p:sldId id="324" r:id="rId8"/>
    <p:sldId id="323" r:id="rId9"/>
    <p:sldId id="304" r:id="rId10"/>
    <p:sldId id="326" r:id="rId11"/>
    <p:sldId id="310" r:id="rId12"/>
    <p:sldId id="317" r:id="rId13"/>
    <p:sldId id="316" r:id="rId14"/>
  </p:sldIdLst>
  <p:sldSz cx="9144000" cy="6858000" type="screen4x3"/>
  <p:notesSz cx="9296400" cy="7010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1C01A"/>
    <a:srgbClr val="73C39F"/>
    <a:srgbClr val="087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95" autoAdjust="0"/>
    <p:restoredTop sz="94360" autoAdjust="0"/>
  </p:normalViewPr>
  <p:slideViewPr>
    <p:cSldViewPr>
      <p:cViewPr varScale="1">
        <p:scale>
          <a:sx n="52" d="100"/>
          <a:sy n="52" d="100"/>
        </p:scale>
        <p:origin x="1588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munds Reips" userId="0f22d4ed1b8fec15" providerId="LiveId" clId="{CDE48B44-FF85-4C13-A45A-EAC43045C3A8}"/>
    <pc:docChg chg="custSel modSld">
      <pc:chgData name="Normunds Reips" userId="0f22d4ed1b8fec15" providerId="LiveId" clId="{CDE48B44-FF85-4C13-A45A-EAC43045C3A8}" dt="2024-09-19T09:57:53.695" v="6" actId="20577"/>
      <pc:docMkLst>
        <pc:docMk/>
      </pc:docMkLst>
      <pc:sldChg chg="modSp mod">
        <pc:chgData name="Normunds Reips" userId="0f22d4ed1b8fec15" providerId="LiveId" clId="{CDE48B44-FF85-4C13-A45A-EAC43045C3A8}" dt="2024-09-19T09:56:23.018" v="0" actId="6549"/>
        <pc:sldMkLst>
          <pc:docMk/>
          <pc:sldMk cId="1209599374" sldId="256"/>
        </pc:sldMkLst>
        <pc:spChg chg="mod">
          <ac:chgData name="Normunds Reips" userId="0f22d4ed1b8fec15" providerId="LiveId" clId="{CDE48B44-FF85-4C13-A45A-EAC43045C3A8}" dt="2024-09-19T09:56:23.018" v="0" actId="6549"/>
          <ac:spMkLst>
            <pc:docMk/>
            <pc:sldMk cId="1209599374" sldId="256"/>
            <ac:spMk id="7" creationId="{5FBC01AB-B9C1-4E62-A952-F56C3D598B2C}"/>
          </ac:spMkLst>
        </pc:spChg>
      </pc:sldChg>
      <pc:sldChg chg="modSp mod">
        <pc:chgData name="Normunds Reips" userId="0f22d4ed1b8fec15" providerId="LiveId" clId="{CDE48B44-FF85-4C13-A45A-EAC43045C3A8}" dt="2024-09-19T09:57:01.873" v="4" actId="27636"/>
        <pc:sldMkLst>
          <pc:docMk/>
          <pc:sldMk cId="534389553" sldId="315"/>
        </pc:sldMkLst>
        <pc:spChg chg="mod">
          <ac:chgData name="Normunds Reips" userId="0f22d4ed1b8fec15" providerId="LiveId" clId="{CDE48B44-FF85-4C13-A45A-EAC43045C3A8}" dt="2024-09-19T09:57:01.873" v="4" actId="27636"/>
          <ac:spMkLst>
            <pc:docMk/>
            <pc:sldMk cId="534389553" sldId="315"/>
            <ac:spMk id="3" creationId="{00000000-0000-0000-0000-000000000000}"/>
          </ac:spMkLst>
        </pc:spChg>
      </pc:sldChg>
      <pc:sldChg chg="modSp mod">
        <pc:chgData name="Normunds Reips" userId="0f22d4ed1b8fec15" providerId="LiveId" clId="{CDE48B44-FF85-4C13-A45A-EAC43045C3A8}" dt="2024-09-19T09:57:53.695" v="6" actId="20577"/>
        <pc:sldMkLst>
          <pc:docMk/>
          <pc:sldMk cId="2957464730" sldId="326"/>
        </pc:sldMkLst>
        <pc:spChg chg="mod">
          <ac:chgData name="Normunds Reips" userId="0f22d4ed1b8fec15" providerId="LiveId" clId="{CDE48B44-FF85-4C13-A45A-EAC43045C3A8}" dt="2024-09-19T09:57:53.695" v="6" actId="20577"/>
          <ac:spMkLst>
            <pc:docMk/>
            <pc:sldMk cId="2957464730" sldId="326"/>
            <ac:spMk id="337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265809" y="0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3E21752-522C-4B3F-B1A7-84E2EFC84E0D}" type="datetimeFigureOut">
              <a:rPr lang="lv-LV" smtClean="0"/>
              <a:t>21.10.2025</a:t>
            </a:fld>
            <a:endParaRPr lang="lv-L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lv-L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lv-L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265809" y="6658664"/>
            <a:ext cx="4028440" cy="3505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FB4491D-0FF9-408B-A4DF-45E153CA4032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79331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dc9ceff6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7dc9ceff6_0_429:notes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9667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dc9ceff6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7dc9ceff6_0_429:notes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4521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dc9ceff6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7dc9ceff6_0_429:notes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55869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dc9ceff6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7dc9ceff6_0_429:notes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70196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47dc9ceff6_0_4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895600" y="525463"/>
            <a:ext cx="3505200" cy="26289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9" name="Google Shape;329;g47dc9ceff6_0_429:notes"/>
          <p:cNvSpPr txBox="1">
            <a:spLocks noGrp="1"/>
          </p:cNvSpPr>
          <p:nvPr>
            <p:ph type="body" idx="1"/>
          </p:nvPr>
        </p:nvSpPr>
        <p:spPr>
          <a:xfrm>
            <a:off x="929640" y="3329940"/>
            <a:ext cx="7437120" cy="3154680"/>
          </a:xfrm>
          <a:prstGeom prst="rect">
            <a:avLst/>
          </a:prstGeom>
        </p:spPr>
        <p:txBody>
          <a:bodyPr spcFirstLastPara="1" wrap="square" lIns="93162" tIns="93162" rIns="93162" bIns="93162" anchor="t" anchorCtr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6294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D3E25C1-2A6A-4059-A59E-FA2B2B50BAF8}" type="datetime1">
              <a:rPr lang="en-US" smtClean="0"/>
              <a:t>10/21/2025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844ECF-E9A3-42F1-AD5C-E0F547AF6234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B6C197-55FF-415B-B4F2-C20636ADA81C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9B696B6C-82D5-49AD-A05F-4BCADCA77926}" type="datetime1">
              <a:rPr lang="en-US" smtClean="0"/>
              <a:t>10/21/2025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32F1CFE-4BBF-451D-B80E-41EEBE0F3211}" type="datetime1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85D85-2ED9-46ED-A7EB-D686A07F645D}" type="datetime1">
              <a:rPr lang="en-US" smtClean="0"/>
              <a:t>10/21/2025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5BA71-F943-4C44-A1DB-05DE7C067802}" type="datetime1">
              <a:rPr lang="en-US" smtClean="0"/>
              <a:t>10/21/2025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BEEFD78-BC31-43B8-991C-893014B5C080}" type="datetime1">
              <a:rPr lang="en-US" smtClean="0"/>
              <a:t>10/21/2025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395B1-5299-4EF5-9375-B399CFD4975E}" type="datetime1">
              <a:rPr lang="en-US" smtClean="0"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124E5C7-D782-4831-B15D-F0DB92D393AC}" type="datetime1">
              <a:rPr lang="en-US" smtClean="0"/>
              <a:t>10/21/2025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39EC58E-7D7C-426E-9343-F2FB43079C9C}" type="datetime1">
              <a:rPr lang="en-US" smtClean="0"/>
              <a:t>10/21/2025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7EB75D9-ABF9-492E-9D25-64CF354B1432}" type="datetime1">
              <a:rPr lang="en-US" smtClean="0"/>
              <a:t>10/21/2025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5943600" y="5145725"/>
            <a:ext cx="2971800" cy="1342008"/>
          </a:xfrm>
          <a:prstGeom prst="rect">
            <a:avLst/>
          </a:prstGeom>
        </p:spPr>
        <p:txBody>
          <a:bodyPr vert="horz" anchor="b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1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endParaRPr lang="lv-LV" sz="2000" dirty="0">
              <a:solidFill>
                <a:srgbClr val="C00000"/>
              </a:solidFill>
            </a:endParaRPr>
          </a:p>
          <a:p>
            <a:pPr algn="r"/>
            <a:r>
              <a:rPr lang="lv-LV" sz="2000" b="0" dirty="0">
                <a:solidFill>
                  <a:srgbClr val="C00000"/>
                </a:solidFill>
              </a:rPr>
              <a:t>Normunds Reips </a:t>
            </a:r>
          </a:p>
          <a:p>
            <a:pPr algn="r"/>
            <a:r>
              <a:rPr lang="lv-LV" sz="2000" b="0" dirty="0">
                <a:solidFill>
                  <a:srgbClr val="C00000"/>
                </a:solidFill>
              </a:rPr>
              <a:t>tel. 29101321</a:t>
            </a:r>
          </a:p>
          <a:p>
            <a:pPr algn="r"/>
            <a:r>
              <a:rPr lang="lv-LV" sz="1500" b="0" dirty="0">
                <a:solidFill>
                  <a:srgbClr val="C00000"/>
                </a:solidFill>
              </a:rPr>
              <a:t>Normunds.reips@gmail.com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5FBC01AB-B9C1-4E62-A952-F56C3D598B2C}"/>
              </a:ext>
            </a:extLst>
          </p:cNvPr>
          <p:cNvSpPr txBox="1">
            <a:spLocks/>
          </p:cNvSpPr>
          <p:nvPr/>
        </p:nvSpPr>
        <p:spPr>
          <a:xfrm>
            <a:off x="2209800" y="457200"/>
            <a:ext cx="6324600" cy="80995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lv-LV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5C290224-750B-49AC-B004-0FA2AF16B7AA}"/>
              </a:ext>
            </a:extLst>
          </p:cNvPr>
          <p:cNvSpPr txBox="1">
            <a:spLocks/>
          </p:cNvSpPr>
          <p:nvPr/>
        </p:nvSpPr>
        <p:spPr>
          <a:xfrm>
            <a:off x="2019300" y="5145725"/>
            <a:ext cx="3428999" cy="1483675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0" indent="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None/>
              <a:defRPr kumimoji="0" sz="18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None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None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None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None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None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lv-LV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Procesus, kurus nevar izmērīt,     mēs nekontrolējam.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lv-LV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Procesus, kurus mēs nekontrolējam, nav iespējams uzlabot.</a:t>
            </a:r>
          </a:p>
          <a:p>
            <a:pPr algn="ctr"/>
            <a:endParaRPr lang="lv-LV" sz="6900" dirty="0">
              <a:solidFill>
                <a:srgbClr val="0070C0"/>
              </a:solidFill>
            </a:endParaRPr>
          </a:p>
          <a:p>
            <a:endParaRPr lang="lv-LV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03BEDD-3C28-436F-95AA-03F47AF22BA7}"/>
              </a:ext>
            </a:extLst>
          </p:cNvPr>
          <p:cNvSpPr txBox="1"/>
          <p:nvPr/>
        </p:nvSpPr>
        <p:spPr>
          <a:xfrm>
            <a:off x="2371627" y="1613697"/>
            <a:ext cx="6000946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v-LV" sz="2900" b="1" dirty="0">
                <a:solidFill>
                  <a:srgbClr val="0070C0"/>
                </a:solidFill>
              </a:rPr>
              <a:t>"LEAN principi biznesa vadībā krīzes apstākļos</a:t>
            </a:r>
          </a:p>
          <a:p>
            <a:pPr algn="ctr"/>
            <a:r>
              <a:rPr lang="lv-LV" sz="2900" b="1" dirty="0">
                <a:solidFill>
                  <a:srgbClr val="0070C0"/>
                </a:solidFill>
              </a:rPr>
              <a:t>jeb</a:t>
            </a:r>
          </a:p>
          <a:p>
            <a:pPr algn="ctr"/>
            <a:r>
              <a:rPr lang="lv-LV" sz="2900" b="1" dirty="0">
                <a:solidFill>
                  <a:srgbClr val="0070C0"/>
                </a:solidFill>
              </a:rPr>
              <a:t> </a:t>
            </a:r>
            <a:r>
              <a:rPr lang="lv-LV" sz="2800" dirty="0">
                <a:solidFill>
                  <a:srgbClr val="00B050"/>
                </a:solidFill>
              </a:rPr>
              <a:t>LEAN kā instruments </a:t>
            </a:r>
          </a:p>
          <a:p>
            <a:pPr algn="ctr"/>
            <a:r>
              <a:rPr lang="lv-LV" sz="2800" dirty="0">
                <a:solidFill>
                  <a:srgbClr val="00B050"/>
                </a:solidFill>
              </a:rPr>
              <a:t>?????? </a:t>
            </a:r>
          </a:p>
          <a:p>
            <a:pPr algn="ctr"/>
            <a:r>
              <a:rPr lang="lv-LV" sz="2800" dirty="0">
                <a:solidFill>
                  <a:srgbClr val="00B050"/>
                </a:solidFill>
              </a:rPr>
              <a:t>uzlabošanai</a:t>
            </a:r>
            <a:endParaRPr lang="lv-LV" sz="6600" dirty="0">
              <a:solidFill>
                <a:srgbClr val="00B050"/>
              </a:solidFill>
            </a:endParaRPr>
          </a:p>
          <a:p>
            <a:endParaRPr lang="lv-LV" sz="29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95993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5"/>
          <p:cNvSpPr txBox="1"/>
          <p:nvPr/>
        </p:nvSpPr>
        <p:spPr>
          <a:xfrm>
            <a:off x="1219200" y="12320"/>
            <a:ext cx="5505700" cy="50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Labie piemēri</a:t>
            </a:r>
            <a:endParaRPr lang="lv-LV" b="1" dirty="0">
              <a:solidFill>
                <a:srgbClr val="E69138"/>
              </a:solidFill>
            </a:endParaRPr>
          </a:p>
          <a:p>
            <a:endParaRPr lang="lv-LV" dirty="0"/>
          </a:p>
        </p:txBody>
      </p:sp>
      <p:sp>
        <p:nvSpPr>
          <p:cNvPr id="333" name="Google Shape;333;p25"/>
          <p:cNvSpPr txBox="1"/>
          <p:nvPr/>
        </p:nvSpPr>
        <p:spPr>
          <a:xfrm>
            <a:off x="8253663" y="1767138"/>
            <a:ext cx="6285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35" name="Google Shape;335;p25">
            <a:hlinkClick r:id="" action="ppaction://hlinkshowjump?jump=nextslide"/>
          </p:cNvPr>
          <p:cNvSpPr txBox="1"/>
          <p:nvPr/>
        </p:nvSpPr>
        <p:spPr>
          <a:xfrm rot="10800000" flipH="1">
            <a:off x="795425" y="1313811"/>
            <a:ext cx="2616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600"/>
          </a:p>
        </p:txBody>
      </p:sp>
      <p:sp>
        <p:nvSpPr>
          <p:cNvPr id="337" name="Google Shape;337;p25"/>
          <p:cNvSpPr txBox="1"/>
          <p:nvPr/>
        </p:nvSpPr>
        <p:spPr>
          <a:xfrm>
            <a:off x="609600" y="494793"/>
            <a:ext cx="7206600" cy="6134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Plāksnes katru rītu nes 15 cilvēki katrs uz savu darba vietu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Tie nejaukie </a:t>
            </a:r>
            <a:r>
              <a:rPr lang="lv-LV" b="1" dirty="0" err="1">
                <a:solidFill>
                  <a:srgbClr val="1155CC"/>
                </a:solidFill>
              </a:rPr>
              <a:t>montāžnieki</a:t>
            </a:r>
            <a:r>
              <a:rPr lang="lv-LV" b="1" dirty="0">
                <a:solidFill>
                  <a:srgbClr val="1155CC"/>
                </a:solidFill>
              </a:rPr>
              <a:t> vienmēr visu kavē </a:t>
            </a:r>
            <a:r>
              <a:rPr lang="lv-LV" b="1" dirty="0">
                <a:solidFill>
                  <a:srgbClr val="1155CC"/>
                </a:solidFill>
                <a:sym typeface="Wingdings" panose="05000000000000000000" pitchFamily="2" charset="2"/>
              </a:rPr>
              <a:t> 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dirty="0">
              <a:solidFill>
                <a:srgbClr val="1155CC"/>
              </a:solidFill>
              <a:sym typeface="Wingdings" panose="05000000000000000000" pitchFamily="2" charset="2"/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dirty="0">
              <a:solidFill>
                <a:srgbClr val="1155CC"/>
              </a:solidFill>
              <a:sym typeface="Wingdings" panose="05000000000000000000" pitchFamily="2" charset="2"/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dirty="0">
              <a:solidFill>
                <a:srgbClr val="1155CC"/>
              </a:solidFill>
              <a:sym typeface="Wingdings" panose="05000000000000000000" pitchFamily="2" charset="2"/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dirty="0">
              <a:solidFill>
                <a:srgbClr val="1155CC"/>
              </a:solidFill>
              <a:sym typeface="Wingdings" panose="05000000000000000000" pitchFamily="2" charset="2"/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dirty="0">
              <a:solidFill>
                <a:srgbClr val="1155CC"/>
              </a:solidFill>
              <a:sym typeface="Wingdings" panose="05000000000000000000" pitchFamily="2" charset="2"/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 err="1">
                <a:solidFill>
                  <a:srgbClr val="1155CC"/>
                </a:solidFill>
              </a:rPr>
              <a:t>Tumbočkas</a:t>
            </a:r>
            <a:r>
              <a:rPr lang="lv-LV" b="1" dirty="0">
                <a:solidFill>
                  <a:srgbClr val="1155CC"/>
                </a:solidFill>
              </a:rPr>
              <a:t> augšējās virsmas montāža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  <a:sym typeface="Wingdings" panose="05000000000000000000" pitchFamily="2" charset="2"/>
              </a:rPr>
              <a:t>Klientu kartes dati – uz lapiņas, ved uz biroju, tur 3 tantes ievada … </a:t>
            </a: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b="1">
                <a:solidFill>
                  <a:srgbClr val="C00000"/>
                </a:solidFill>
                <a:sym typeface="Wingdings" panose="05000000000000000000" pitchFamily="2" charset="2"/>
              </a:rPr>
              <a:t>PIEMĒRI </a:t>
            </a:r>
            <a:r>
              <a:rPr lang="lv-LV" b="1" dirty="0">
                <a:solidFill>
                  <a:srgbClr val="C00000"/>
                </a:solidFill>
                <a:sym typeface="Wingdings" panose="05000000000000000000" pitchFamily="2" charset="2"/>
              </a:rPr>
              <a:t>KRĪZES LAIKA RISINĀJUMIEM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i="1" dirty="0">
                <a:solidFill>
                  <a:srgbClr val="51C01A"/>
                </a:solidFill>
                <a:sym typeface="Wingdings" panose="05000000000000000000" pitchFamily="2" charset="2"/>
              </a:rPr>
              <a:t>CSDD e-</a:t>
            </a:r>
            <a:r>
              <a:rPr lang="lv-LV" b="1" i="1" dirty="0" err="1">
                <a:solidFill>
                  <a:srgbClr val="51C01A"/>
                </a:solidFill>
                <a:sym typeface="Wingdings" panose="05000000000000000000" pitchFamily="2" charset="2"/>
              </a:rPr>
              <a:t>csdd</a:t>
            </a:r>
            <a:r>
              <a:rPr lang="lv-LV" b="1" i="1" dirty="0">
                <a:solidFill>
                  <a:srgbClr val="51C01A"/>
                </a:solidFill>
                <a:sym typeface="Wingdings" panose="05000000000000000000" pitchFamily="2" charset="2"/>
              </a:rPr>
              <a:t> https://e.csdd.lv/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b="1" i="1" dirty="0">
              <a:solidFill>
                <a:srgbClr val="FF0000"/>
              </a:solidFill>
            </a:endParaRP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340" name="Google Shape;340;p25"/>
          <p:cNvSpPr txBox="1">
            <a:spLocks noGrp="1"/>
          </p:cNvSpPr>
          <p:nvPr>
            <p:ph type="sldNum" idx="12"/>
          </p:nvPr>
        </p:nvSpPr>
        <p:spPr>
          <a:xfrm>
            <a:off x="8102589" y="575208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/>
              <a:pPr algn="r"/>
              <a:t>10</a:t>
            </a:fld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30FD24-A4C7-4E87-BEA3-821B1ECE6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1700" y="1625093"/>
            <a:ext cx="3149589" cy="215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647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5"/>
          <p:cNvSpPr txBox="1"/>
          <p:nvPr/>
        </p:nvSpPr>
        <p:spPr>
          <a:xfrm>
            <a:off x="1260700" y="135965"/>
            <a:ext cx="5505700" cy="50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Uzlabojumu</a:t>
            </a:r>
            <a:r>
              <a:rPr lang="lv-LV" b="1" dirty="0">
                <a:solidFill>
                  <a:srgbClr val="E69138"/>
                </a:solidFill>
              </a:rPr>
              <a:t> </a:t>
            </a:r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iespējas</a:t>
            </a:r>
            <a:r>
              <a:rPr lang="lv-LV" b="1" dirty="0">
                <a:solidFill>
                  <a:srgbClr val="E69138"/>
                </a:solidFill>
              </a:rPr>
              <a:t> </a:t>
            </a:r>
          </a:p>
          <a:p>
            <a:endParaRPr lang="lv-LV" dirty="0"/>
          </a:p>
        </p:txBody>
      </p:sp>
      <p:sp>
        <p:nvSpPr>
          <p:cNvPr id="333" name="Google Shape;333;p25"/>
          <p:cNvSpPr txBox="1"/>
          <p:nvPr/>
        </p:nvSpPr>
        <p:spPr>
          <a:xfrm>
            <a:off x="8253663" y="1767138"/>
            <a:ext cx="6285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35" name="Google Shape;335;p25">
            <a:hlinkClick r:id="" action="ppaction://hlinkshowjump?jump=nextslide"/>
          </p:cNvPr>
          <p:cNvSpPr txBox="1"/>
          <p:nvPr/>
        </p:nvSpPr>
        <p:spPr>
          <a:xfrm rot="10800000" flipH="1">
            <a:off x="795425" y="2380611"/>
            <a:ext cx="2616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600"/>
          </a:p>
        </p:txBody>
      </p:sp>
      <p:sp>
        <p:nvSpPr>
          <p:cNvPr id="337" name="Google Shape;337;p25"/>
          <p:cNvSpPr txBox="1"/>
          <p:nvPr/>
        </p:nvSpPr>
        <p:spPr>
          <a:xfrm>
            <a:off x="3204705" y="6111280"/>
            <a:ext cx="4813795" cy="601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400" b="1" dirty="0">
                <a:solidFill>
                  <a:srgbClr val="00B050"/>
                </a:solidFill>
              </a:rPr>
              <a:t>MĒRĪT VEIKTO UZLABOJUMU EFEKTIVITĀTI</a:t>
            </a:r>
            <a:endParaRPr lang="lv-LV" sz="1200" b="1" dirty="0">
              <a:solidFill>
                <a:srgbClr val="00B050"/>
              </a:solidFill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340" name="Google Shape;340;p25"/>
          <p:cNvSpPr txBox="1">
            <a:spLocks noGrp="1"/>
          </p:cNvSpPr>
          <p:nvPr>
            <p:ph type="sldNum" idx="12"/>
          </p:nvPr>
        </p:nvSpPr>
        <p:spPr>
          <a:xfrm>
            <a:off x="8102589" y="575208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/>
              <a:pPr algn="r"/>
              <a:t>11</a:t>
            </a:fld>
            <a:endParaRPr dirty="0"/>
          </a:p>
        </p:txBody>
      </p:sp>
      <p:sp>
        <p:nvSpPr>
          <p:cNvPr id="2" name="Scroll: Vertical 1">
            <a:extLst>
              <a:ext uri="{FF2B5EF4-FFF2-40B4-BE49-F238E27FC236}">
                <a16:creationId xmlns:a16="http://schemas.microsoft.com/office/drawing/2014/main" id="{E650A657-6F83-4F67-B498-5A1B103B6401}"/>
              </a:ext>
            </a:extLst>
          </p:cNvPr>
          <p:cNvSpPr/>
          <p:nvPr/>
        </p:nvSpPr>
        <p:spPr>
          <a:xfrm>
            <a:off x="3230341" y="1524000"/>
            <a:ext cx="2404976" cy="1676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Plānošana - Dīkstāvju samazināšana</a:t>
            </a:r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8F07A782-C610-4A6B-8680-93397E79A31E}"/>
              </a:ext>
            </a:extLst>
          </p:cNvPr>
          <p:cNvSpPr/>
          <p:nvPr/>
        </p:nvSpPr>
        <p:spPr>
          <a:xfrm>
            <a:off x="147226" y="1376482"/>
            <a:ext cx="2404976" cy="1676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" algn="ctr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800" b="1" dirty="0">
                <a:solidFill>
                  <a:srgbClr val="1155CC"/>
                </a:solidFill>
              </a:rPr>
              <a:t>Darbinieku paradumu maiņa</a:t>
            </a:r>
          </a:p>
        </p:txBody>
      </p:sp>
      <p:sp>
        <p:nvSpPr>
          <p:cNvPr id="9" name="Scroll: Vertical 8">
            <a:extLst>
              <a:ext uri="{FF2B5EF4-FFF2-40B4-BE49-F238E27FC236}">
                <a16:creationId xmlns:a16="http://schemas.microsoft.com/office/drawing/2014/main" id="{5C9F4513-8591-49FF-95ED-E6553024AF8C}"/>
              </a:ext>
            </a:extLst>
          </p:cNvPr>
          <p:cNvSpPr/>
          <p:nvPr/>
        </p:nvSpPr>
        <p:spPr>
          <a:xfrm>
            <a:off x="6186703" y="3962400"/>
            <a:ext cx="2404976" cy="15002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Mazās investīcijas</a:t>
            </a:r>
          </a:p>
        </p:txBody>
      </p:sp>
      <p:sp>
        <p:nvSpPr>
          <p:cNvPr id="10" name="Scroll: Vertical 9">
            <a:extLst>
              <a:ext uri="{FF2B5EF4-FFF2-40B4-BE49-F238E27FC236}">
                <a16:creationId xmlns:a16="http://schemas.microsoft.com/office/drawing/2014/main" id="{08101B73-10F4-466E-AEEC-7C18D1CA0D06}"/>
              </a:ext>
            </a:extLst>
          </p:cNvPr>
          <p:cNvSpPr/>
          <p:nvPr/>
        </p:nvSpPr>
        <p:spPr>
          <a:xfrm>
            <a:off x="6175221" y="1828800"/>
            <a:ext cx="2404976" cy="16764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Motivācijas programmas</a:t>
            </a:r>
          </a:p>
        </p:txBody>
      </p:sp>
      <p:sp>
        <p:nvSpPr>
          <p:cNvPr id="11" name="Scroll: Vertical 10">
            <a:extLst>
              <a:ext uri="{FF2B5EF4-FFF2-40B4-BE49-F238E27FC236}">
                <a16:creationId xmlns:a16="http://schemas.microsoft.com/office/drawing/2014/main" id="{4E33362C-A8F4-46B6-A17E-B6FB4DDE181E}"/>
              </a:ext>
            </a:extLst>
          </p:cNvPr>
          <p:cNvSpPr/>
          <p:nvPr/>
        </p:nvSpPr>
        <p:spPr>
          <a:xfrm>
            <a:off x="3237322" y="4290928"/>
            <a:ext cx="2404976" cy="15002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Procesu automatizācija</a:t>
            </a:r>
          </a:p>
        </p:txBody>
      </p:sp>
      <p:sp>
        <p:nvSpPr>
          <p:cNvPr id="12" name="Scroll: Vertical 11">
            <a:extLst>
              <a:ext uri="{FF2B5EF4-FFF2-40B4-BE49-F238E27FC236}">
                <a16:creationId xmlns:a16="http://schemas.microsoft.com/office/drawing/2014/main" id="{030545D7-E059-4B5C-99B1-5D8AF859AA2F}"/>
              </a:ext>
            </a:extLst>
          </p:cNvPr>
          <p:cNvSpPr/>
          <p:nvPr/>
        </p:nvSpPr>
        <p:spPr>
          <a:xfrm>
            <a:off x="270500" y="4748128"/>
            <a:ext cx="2404976" cy="150027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Vidējās un lielās investīcijas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C04B3D0-0DF2-4128-8ADD-04CF08373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816" y="240650"/>
            <a:ext cx="860470" cy="794853"/>
          </a:xfrm>
          <a:prstGeom prst="rect">
            <a:avLst/>
          </a:prstGeom>
        </p:spPr>
      </p:pic>
      <p:sp>
        <p:nvSpPr>
          <p:cNvPr id="3" name="Arrow: Right 2">
            <a:extLst>
              <a:ext uri="{FF2B5EF4-FFF2-40B4-BE49-F238E27FC236}">
                <a16:creationId xmlns:a16="http://schemas.microsoft.com/office/drawing/2014/main" id="{BFF232B8-8654-457F-917F-EF1E9D3D1855}"/>
              </a:ext>
            </a:extLst>
          </p:cNvPr>
          <p:cNvSpPr/>
          <p:nvPr/>
        </p:nvSpPr>
        <p:spPr>
          <a:xfrm rot="460594">
            <a:off x="2676140" y="2321422"/>
            <a:ext cx="533400" cy="457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94541C1-1E97-4B77-B8F6-DDB8856AA78B}"/>
              </a:ext>
            </a:extLst>
          </p:cNvPr>
          <p:cNvSpPr/>
          <p:nvPr/>
        </p:nvSpPr>
        <p:spPr>
          <a:xfrm rot="538065">
            <a:off x="5656782" y="2663181"/>
            <a:ext cx="533400" cy="457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8E133553-D0C1-4776-AA69-4E33DDD575E0}"/>
              </a:ext>
            </a:extLst>
          </p:cNvPr>
          <p:cNvSpPr/>
          <p:nvPr/>
        </p:nvSpPr>
        <p:spPr>
          <a:xfrm rot="10027741">
            <a:off x="2703922" y="5229446"/>
            <a:ext cx="533400" cy="457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7B866C1B-681A-4FF8-A9F0-66C155694154}"/>
              </a:ext>
            </a:extLst>
          </p:cNvPr>
          <p:cNvSpPr/>
          <p:nvPr/>
        </p:nvSpPr>
        <p:spPr>
          <a:xfrm rot="10039897">
            <a:off x="5656782" y="4849348"/>
            <a:ext cx="533400" cy="457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65D70904-8ACB-4529-8CFE-1DDB456FCCBD}"/>
              </a:ext>
            </a:extLst>
          </p:cNvPr>
          <p:cNvSpPr/>
          <p:nvPr/>
        </p:nvSpPr>
        <p:spPr>
          <a:xfrm rot="5400000" flipV="1">
            <a:off x="7218299" y="3752293"/>
            <a:ext cx="387504" cy="45719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388727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5"/>
          <p:cNvSpPr txBox="1"/>
          <p:nvPr/>
        </p:nvSpPr>
        <p:spPr>
          <a:xfrm>
            <a:off x="1047500" y="351685"/>
            <a:ext cx="5505700" cy="50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Zudumi pēc LEAN</a:t>
            </a:r>
            <a:endParaRPr lang="lv-LV" b="1" dirty="0">
              <a:solidFill>
                <a:srgbClr val="E69138"/>
              </a:solidFill>
            </a:endParaRPr>
          </a:p>
          <a:p>
            <a:endParaRPr lang="lv-LV" dirty="0"/>
          </a:p>
        </p:txBody>
      </p:sp>
      <p:sp>
        <p:nvSpPr>
          <p:cNvPr id="333" name="Google Shape;333;p25"/>
          <p:cNvSpPr txBox="1"/>
          <p:nvPr/>
        </p:nvSpPr>
        <p:spPr>
          <a:xfrm>
            <a:off x="8253663" y="1767138"/>
            <a:ext cx="6285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35" name="Google Shape;335;p25">
            <a:hlinkClick r:id="" action="ppaction://hlinkshowjump?jump=nextslide"/>
          </p:cNvPr>
          <p:cNvSpPr txBox="1"/>
          <p:nvPr/>
        </p:nvSpPr>
        <p:spPr>
          <a:xfrm rot="10800000" flipH="1">
            <a:off x="795425" y="2380611"/>
            <a:ext cx="2616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600"/>
          </a:p>
        </p:txBody>
      </p:sp>
      <p:sp>
        <p:nvSpPr>
          <p:cNvPr id="337" name="Google Shape;337;p25"/>
          <p:cNvSpPr txBox="1"/>
          <p:nvPr/>
        </p:nvSpPr>
        <p:spPr>
          <a:xfrm>
            <a:off x="2165102" y="6085374"/>
            <a:ext cx="4813795" cy="601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400" b="1" dirty="0">
                <a:solidFill>
                  <a:srgbClr val="00B050"/>
                </a:solidFill>
              </a:rPr>
              <a:t>MĒRĪT VEIKTO UZLABOJUMU EFEKTIVITĀTI</a:t>
            </a:r>
            <a:endParaRPr lang="lv-LV" sz="1200" b="1" dirty="0">
              <a:solidFill>
                <a:srgbClr val="00B050"/>
              </a:solidFill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340" name="Google Shape;340;p25"/>
          <p:cNvSpPr txBox="1">
            <a:spLocks noGrp="1"/>
          </p:cNvSpPr>
          <p:nvPr>
            <p:ph type="sldNum" idx="12"/>
          </p:nvPr>
        </p:nvSpPr>
        <p:spPr>
          <a:xfrm>
            <a:off x="8102589" y="575208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/>
              <a:pPr algn="r"/>
              <a:t>12</a:t>
            </a:fld>
            <a:endParaRPr dirty="0"/>
          </a:p>
        </p:txBody>
      </p:sp>
      <p:sp>
        <p:nvSpPr>
          <p:cNvPr id="13" name="Google Shape;337;p25">
            <a:extLst>
              <a:ext uri="{FF2B5EF4-FFF2-40B4-BE49-F238E27FC236}">
                <a16:creationId xmlns:a16="http://schemas.microsoft.com/office/drawing/2014/main" id="{9191195D-2960-4CBE-909D-437D7A615028}"/>
              </a:ext>
            </a:extLst>
          </p:cNvPr>
          <p:cNvSpPr txBox="1"/>
          <p:nvPr/>
        </p:nvSpPr>
        <p:spPr>
          <a:xfrm>
            <a:off x="1476636" y="905301"/>
            <a:ext cx="6206741" cy="644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400" b="1" dirty="0">
                <a:solidFill>
                  <a:srgbClr val="00B050"/>
                </a:solidFill>
              </a:rPr>
              <a:t>Nodalīt elektroenerģijas patēriņa uzskaiti skaitītāju līmenī ražošanas/pakalpojumu sniegšanai un pašpatēriņam (ofisam)</a:t>
            </a:r>
            <a:endParaRPr lang="lv-LV" sz="1200" b="1" dirty="0">
              <a:solidFill>
                <a:srgbClr val="00B050"/>
              </a:solidFill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914519-2A8C-4225-839D-29153404F8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111" y="5948881"/>
            <a:ext cx="850960" cy="79485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C04B3D0-0DF2-4128-8ADD-04CF08373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90" y="914953"/>
            <a:ext cx="860470" cy="7948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286953-97FA-4EA1-B112-1D94F48F0F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1200" y="1767138"/>
            <a:ext cx="4784826" cy="37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75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5"/>
          <p:cNvSpPr txBox="1"/>
          <p:nvPr/>
        </p:nvSpPr>
        <p:spPr>
          <a:xfrm>
            <a:off x="1182672" y="59643"/>
            <a:ext cx="6513528" cy="50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Zudumi pēc LEAN metodikas</a:t>
            </a:r>
            <a:endParaRPr lang="lv-LV" b="1" dirty="0">
              <a:solidFill>
                <a:srgbClr val="E69138"/>
              </a:solidFill>
            </a:endParaRPr>
          </a:p>
          <a:p>
            <a:endParaRPr lang="lv-LV" dirty="0"/>
          </a:p>
        </p:txBody>
      </p:sp>
      <p:sp>
        <p:nvSpPr>
          <p:cNvPr id="333" name="Google Shape;333;p25"/>
          <p:cNvSpPr txBox="1"/>
          <p:nvPr/>
        </p:nvSpPr>
        <p:spPr>
          <a:xfrm>
            <a:off x="8253663" y="1767138"/>
            <a:ext cx="6285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35" name="Google Shape;335;p25">
            <a:hlinkClick r:id="" action="ppaction://hlinkshowjump?jump=nextslide"/>
          </p:cNvPr>
          <p:cNvSpPr txBox="1"/>
          <p:nvPr/>
        </p:nvSpPr>
        <p:spPr>
          <a:xfrm rot="10800000" flipH="1">
            <a:off x="795425" y="2380611"/>
            <a:ext cx="2616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600"/>
          </a:p>
        </p:txBody>
      </p:sp>
      <p:sp>
        <p:nvSpPr>
          <p:cNvPr id="340" name="Google Shape;340;p25"/>
          <p:cNvSpPr txBox="1">
            <a:spLocks noGrp="1"/>
          </p:cNvSpPr>
          <p:nvPr>
            <p:ph type="sldNum" idx="12"/>
          </p:nvPr>
        </p:nvSpPr>
        <p:spPr>
          <a:xfrm>
            <a:off x="8102589" y="575208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/>
              <a:pPr algn="r"/>
              <a:t>13</a:t>
            </a:fld>
            <a:endParaRPr dirty="0"/>
          </a:p>
        </p:txBody>
      </p:sp>
      <p:sp>
        <p:nvSpPr>
          <p:cNvPr id="8" name="Scroll: Vertical 7">
            <a:extLst>
              <a:ext uri="{FF2B5EF4-FFF2-40B4-BE49-F238E27FC236}">
                <a16:creationId xmlns:a16="http://schemas.microsoft.com/office/drawing/2014/main" id="{8F07A782-C610-4A6B-8680-93397E79A31E}"/>
              </a:ext>
            </a:extLst>
          </p:cNvPr>
          <p:cNvSpPr/>
          <p:nvPr/>
        </p:nvSpPr>
        <p:spPr>
          <a:xfrm>
            <a:off x="190553" y="1340115"/>
            <a:ext cx="2698481" cy="1677404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" algn="ctr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b="1" dirty="0">
                <a:solidFill>
                  <a:srgbClr val="1155CC"/>
                </a:solidFill>
              </a:rPr>
              <a:t>P</a:t>
            </a:r>
            <a:r>
              <a:rPr lang="lv-LV" sz="1800" b="1" dirty="0">
                <a:solidFill>
                  <a:srgbClr val="1155CC"/>
                </a:solidFill>
              </a:rPr>
              <a:t>ārražošana </a:t>
            </a:r>
            <a:r>
              <a:rPr lang="lv-LV" sz="1200" b="1" dirty="0">
                <a:solidFill>
                  <a:srgbClr val="1155CC"/>
                </a:solidFill>
              </a:rPr>
              <a:t>(</a:t>
            </a:r>
            <a:r>
              <a:rPr lang="lv-LV" sz="1200" b="1" dirty="0" err="1">
                <a:solidFill>
                  <a:srgbClr val="1155CC"/>
                </a:solidFill>
              </a:rPr>
              <a:t>pārprodukcija</a:t>
            </a:r>
            <a:r>
              <a:rPr lang="lv-LV" sz="1200" b="1" dirty="0">
                <a:solidFill>
                  <a:srgbClr val="1155CC"/>
                </a:solidFill>
              </a:rPr>
              <a:t>) </a:t>
            </a:r>
            <a:r>
              <a:rPr lang="lv-LV" sz="1200" dirty="0">
                <a:solidFill>
                  <a:srgbClr val="1155CC"/>
                </a:solidFill>
              </a:rPr>
              <a:t>Neprecīza tirgus pieprasījuma prognoze, preču ražošana pārāk lielās partijās</a:t>
            </a:r>
          </a:p>
        </p:txBody>
      </p:sp>
      <p:sp>
        <p:nvSpPr>
          <p:cNvPr id="10" name="Scroll: Vertical 9">
            <a:extLst>
              <a:ext uri="{FF2B5EF4-FFF2-40B4-BE49-F238E27FC236}">
                <a16:creationId xmlns:a16="http://schemas.microsoft.com/office/drawing/2014/main" id="{08101B73-10F4-466E-AEEC-7C18D1CA0D06}"/>
              </a:ext>
            </a:extLst>
          </p:cNvPr>
          <p:cNvSpPr/>
          <p:nvPr/>
        </p:nvSpPr>
        <p:spPr>
          <a:xfrm>
            <a:off x="3136654" y="1333326"/>
            <a:ext cx="2593409" cy="1677405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Gaidīšana </a:t>
            </a:r>
            <a:r>
              <a:rPr lang="lv-LV" sz="1200" b="1" dirty="0">
                <a:solidFill>
                  <a:srgbClr val="1155CC"/>
                </a:solidFill>
              </a:rPr>
              <a:t>(dīkstāves)</a:t>
            </a:r>
            <a:r>
              <a:rPr lang="lv-LV" sz="1200" dirty="0">
                <a:solidFill>
                  <a:srgbClr val="1155CC"/>
                </a:solidFill>
              </a:rPr>
              <a:t>                     Dēļ laikā nepabeigtām iepriekšējām operācijām, dēļ nepiegādātām komponentēm, dēļ TA neizgājušām iekārtām</a:t>
            </a:r>
          </a:p>
        </p:txBody>
      </p:sp>
      <p:sp>
        <p:nvSpPr>
          <p:cNvPr id="13" name="Google Shape;337;p25">
            <a:extLst>
              <a:ext uri="{FF2B5EF4-FFF2-40B4-BE49-F238E27FC236}">
                <a16:creationId xmlns:a16="http://schemas.microsoft.com/office/drawing/2014/main" id="{9191195D-2960-4CBE-909D-437D7A615028}"/>
              </a:ext>
            </a:extLst>
          </p:cNvPr>
          <p:cNvSpPr txBox="1"/>
          <p:nvPr/>
        </p:nvSpPr>
        <p:spPr>
          <a:xfrm>
            <a:off x="2712172" y="545968"/>
            <a:ext cx="6105301" cy="59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52400">
              <a:buClr>
                <a:srgbClr val="1155CC"/>
              </a:buClr>
              <a:buSzPts val="1200"/>
            </a:pPr>
            <a:r>
              <a:rPr lang="lv-LV" sz="1400" b="1" dirty="0">
                <a:solidFill>
                  <a:srgbClr val="00B050"/>
                </a:solidFill>
              </a:rPr>
              <a:t>Nodalīt elektroenerģijas patēriņa uzskaiti skaitītāju līmenī ražošanas/pakalpojumu sniegšanai un pašpatēriņam (ofisam)</a:t>
            </a:r>
            <a:endParaRPr lang="lv-LV" sz="1200" b="1" dirty="0">
              <a:solidFill>
                <a:srgbClr val="00B050"/>
              </a:solidFill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r>
              <a:rPr lang="lv-LV" sz="1100" dirty="0">
                <a:solidFill>
                  <a:schemeClr val="dk1"/>
                </a:solidFill>
              </a:rPr>
              <a:t> </a:t>
            </a:r>
            <a:endParaRPr sz="1100" dirty="0">
              <a:solidFill>
                <a:schemeClr val="dk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C04B3D0-0DF2-4128-8ADD-04CF08373B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555" y="110448"/>
            <a:ext cx="860470" cy="794853"/>
          </a:xfrm>
          <a:prstGeom prst="rect">
            <a:avLst/>
          </a:prstGeom>
        </p:spPr>
      </p:pic>
      <p:sp>
        <p:nvSpPr>
          <p:cNvPr id="20" name="Scroll: Vertical 19">
            <a:extLst>
              <a:ext uri="{FF2B5EF4-FFF2-40B4-BE49-F238E27FC236}">
                <a16:creationId xmlns:a16="http://schemas.microsoft.com/office/drawing/2014/main" id="{1A420CB0-CD98-490F-AD32-1C156E2DDBF8}"/>
              </a:ext>
            </a:extLst>
          </p:cNvPr>
          <p:cNvSpPr/>
          <p:nvPr/>
        </p:nvSpPr>
        <p:spPr>
          <a:xfrm>
            <a:off x="5977683" y="1346901"/>
            <a:ext cx="2572166" cy="1663830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Rezerves     </a:t>
            </a:r>
            <a:r>
              <a:rPr lang="lv-LV" sz="1200" dirty="0">
                <a:solidFill>
                  <a:srgbClr val="1155CC"/>
                </a:solidFill>
              </a:rPr>
              <a:t>Izejvielu un izejmateriālu; Gatavo izstrādājumu; Pusfabrikātu / nepabeigto izstrādājumu uzglabāšana; Neaizpildītas darba vietas.</a:t>
            </a:r>
          </a:p>
          <a:p>
            <a:pPr algn="ctr"/>
            <a:r>
              <a:rPr lang="lv-LV" sz="1200" dirty="0">
                <a:solidFill>
                  <a:srgbClr val="1155CC"/>
                </a:solidFill>
              </a:rPr>
              <a:t> </a:t>
            </a:r>
          </a:p>
        </p:txBody>
      </p:sp>
      <p:sp>
        <p:nvSpPr>
          <p:cNvPr id="21" name="Scroll: Vertical 20">
            <a:extLst>
              <a:ext uri="{FF2B5EF4-FFF2-40B4-BE49-F238E27FC236}">
                <a16:creationId xmlns:a16="http://schemas.microsoft.com/office/drawing/2014/main" id="{2F7517CC-C1FA-47B9-8A5B-AA54E708E6C2}"/>
              </a:ext>
            </a:extLst>
          </p:cNvPr>
          <p:cNvSpPr/>
          <p:nvPr/>
        </p:nvSpPr>
        <p:spPr>
          <a:xfrm>
            <a:off x="147459" y="3194860"/>
            <a:ext cx="2781247" cy="1910539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b="1" dirty="0">
              <a:solidFill>
                <a:srgbClr val="1155CC"/>
              </a:solidFill>
            </a:endParaRPr>
          </a:p>
          <a:p>
            <a:pPr algn="ctr"/>
            <a:r>
              <a:rPr lang="lv-LV" b="1" dirty="0">
                <a:solidFill>
                  <a:srgbClr val="1155CC"/>
                </a:solidFill>
              </a:rPr>
              <a:t>P</a:t>
            </a:r>
            <a:r>
              <a:rPr lang="lv-LV" sz="1800" b="1" dirty="0">
                <a:solidFill>
                  <a:srgbClr val="1155CC"/>
                </a:solidFill>
              </a:rPr>
              <a:t>ārvietošana </a:t>
            </a:r>
            <a:r>
              <a:rPr lang="lv-LV" sz="1200" b="1" dirty="0">
                <a:solidFill>
                  <a:srgbClr val="1155CC"/>
                </a:solidFill>
              </a:rPr>
              <a:t>(transportēšana)</a:t>
            </a:r>
            <a:r>
              <a:rPr lang="lv-LV" sz="1800" b="1" dirty="0">
                <a:solidFill>
                  <a:srgbClr val="1155CC"/>
                </a:solidFill>
              </a:rPr>
              <a:t>   </a:t>
            </a:r>
            <a:r>
              <a:rPr lang="lv-LV" sz="1200" dirty="0">
                <a:solidFill>
                  <a:srgbClr val="1155CC"/>
                </a:solidFill>
              </a:rPr>
              <a:t>Izejvielu, izejmateriālu; gatavo izstrādājumu; pusfabrikātu / nepabeigto izstrādājumu pārkraušana; Braukšana pēc rezerves daļām / instrumentiem</a:t>
            </a:r>
          </a:p>
          <a:p>
            <a:pPr algn="ctr"/>
            <a:r>
              <a:rPr lang="lv-LV" sz="1200" dirty="0">
                <a:solidFill>
                  <a:srgbClr val="1155CC"/>
                </a:solidFill>
              </a:rPr>
              <a:t> </a:t>
            </a:r>
          </a:p>
        </p:txBody>
      </p:sp>
      <p:sp>
        <p:nvSpPr>
          <p:cNvPr id="26" name="Scroll: Vertical 25">
            <a:extLst>
              <a:ext uri="{FF2B5EF4-FFF2-40B4-BE49-F238E27FC236}">
                <a16:creationId xmlns:a16="http://schemas.microsoft.com/office/drawing/2014/main" id="{4F21E538-84ED-448A-AED4-F54596E98D8B}"/>
              </a:ext>
            </a:extLst>
          </p:cNvPr>
          <p:cNvSpPr/>
          <p:nvPr/>
        </p:nvSpPr>
        <p:spPr>
          <a:xfrm>
            <a:off x="155079" y="5307079"/>
            <a:ext cx="2572166" cy="1410616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b="1" dirty="0">
              <a:solidFill>
                <a:srgbClr val="1155CC"/>
              </a:solidFill>
            </a:endParaRPr>
          </a:p>
          <a:p>
            <a:pPr algn="ctr"/>
            <a:r>
              <a:rPr lang="lv-LV" b="1" dirty="0">
                <a:solidFill>
                  <a:srgbClr val="1155CC"/>
                </a:solidFill>
              </a:rPr>
              <a:t>Liekas kustības</a:t>
            </a:r>
            <a:r>
              <a:rPr lang="lv-LV" sz="1800" b="1" dirty="0">
                <a:solidFill>
                  <a:srgbClr val="1155CC"/>
                </a:solidFill>
              </a:rPr>
              <a:t>  </a:t>
            </a:r>
            <a:r>
              <a:rPr lang="lv-LV" sz="1200" b="1" dirty="0">
                <a:solidFill>
                  <a:srgbClr val="1155CC"/>
                </a:solidFill>
              </a:rPr>
              <a:t>(5 S)</a:t>
            </a:r>
            <a:r>
              <a:rPr lang="lv-LV" sz="1800" b="1" dirty="0">
                <a:solidFill>
                  <a:srgbClr val="1155CC"/>
                </a:solidFill>
              </a:rPr>
              <a:t> </a:t>
            </a:r>
            <a:r>
              <a:rPr lang="lv-LV" sz="1200" dirty="0">
                <a:solidFill>
                  <a:srgbClr val="1155CC"/>
                </a:solidFill>
              </a:rPr>
              <a:t>Neracionāli izveidotas darba vietas; ceha zonējums, atpūtas telpas</a:t>
            </a:r>
          </a:p>
          <a:p>
            <a:pPr algn="ctr"/>
            <a:endParaRPr lang="lv-LV" sz="1200" dirty="0">
              <a:solidFill>
                <a:srgbClr val="1155CC"/>
              </a:solidFill>
            </a:endParaRPr>
          </a:p>
          <a:p>
            <a:pPr algn="ctr"/>
            <a:endParaRPr lang="lv-LV" sz="1200" dirty="0">
              <a:solidFill>
                <a:srgbClr val="1155CC"/>
              </a:solidFill>
            </a:endParaRPr>
          </a:p>
        </p:txBody>
      </p:sp>
      <p:sp>
        <p:nvSpPr>
          <p:cNvPr id="27" name="Scroll: Vertical 26">
            <a:extLst>
              <a:ext uri="{FF2B5EF4-FFF2-40B4-BE49-F238E27FC236}">
                <a16:creationId xmlns:a16="http://schemas.microsoft.com/office/drawing/2014/main" id="{7629679D-0399-4437-8820-98BD6384E812}"/>
              </a:ext>
            </a:extLst>
          </p:cNvPr>
          <p:cNvSpPr/>
          <p:nvPr/>
        </p:nvSpPr>
        <p:spPr>
          <a:xfrm>
            <a:off x="5867400" y="3193896"/>
            <a:ext cx="2572166" cy="1229051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800" b="1" dirty="0">
                <a:solidFill>
                  <a:srgbClr val="1155CC"/>
                </a:solidFill>
              </a:rPr>
              <a:t>Defekti, brāķis     </a:t>
            </a:r>
            <a:r>
              <a:rPr lang="lv-LV" sz="1200" dirty="0">
                <a:solidFill>
                  <a:srgbClr val="1155CC"/>
                </a:solidFill>
              </a:rPr>
              <a:t>neatbilstoša produkta pārstrāde, ražošanas pārplānošana brāķu dēļ.</a:t>
            </a:r>
          </a:p>
        </p:txBody>
      </p:sp>
      <p:sp>
        <p:nvSpPr>
          <p:cNvPr id="28" name="Scroll: Vertical 27">
            <a:extLst>
              <a:ext uri="{FF2B5EF4-FFF2-40B4-BE49-F238E27FC236}">
                <a16:creationId xmlns:a16="http://schemas.microsoft.com/office/drawing/2014/main" id="{24E3AFC1-D941-46DD-B9B5-35608DACBA4C}"/>
              </a:ext>
            </a:extLst>
          </p:cNvPr>
          <p:cNvSpPr/>
          <p:nvPr/>
        </p:nvSpPr>
        <p:spPr>
          <a:xfrm>
            <a:off x="3101893" y="3192877"/>
            <a:ext cx="2662930" cy="1229051"/>
          </a:xfrm>
          <a:prstGeom prst="verticalScroll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2400" algn="ctr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600" b="1" dirty="0">
                <a:solidFill>
                  <a:srgbClr val="1155CC"/>
                </a:solidFill>
              </a:rPr>
              <a:t>Pārlieku apstrāde </a:t>
            </a:r>
            <a:r>
              <a:rPr lang="lv-LV" sz="1200" b="1" dirty="0">
                <a:solidFill>
                  <a:srgbClr val="1155CC"/>
                </a:solidFill>
              </a:rPr>
              <a:t>(</a:t>
            </a:r>
            <a:r>
              <a:rPr lang="lv-LV" sz="1200" b="1" dirty="0" err="1">
                <a:solidFill>
                  <a:srgbClr val="1155CC"/>
                </a:solidFill>
              </a:rPr>
              <a:t>papildprocesi</a:t>
            </a:r>
            <a:r>
              <a:rPr lang="lv-LV" sz="1200" b="1" dirty="0">
                <a:solidFill>
                  <a:srgbClr val="1155CC"/>
                </a:solidFill>
              </a:rPr>
              <a:t>)         </a:t>
            </a:r>
            <a:r>
              <a:rPr lang="lv-LV" sz="1200" dirty="0">
                <a:solidFill>
                  <a:srgbClr val="1155CC"/>
                </a:solidFill>
              </a:rPr>
              <a:t>Pārāk stingras pielaides, pārlieku daudz pārbaudes </a:t>
            </a:r>
          </a:p>
        </p:txBody>
      </p:sp>
      <p:sp>
        <p:nvSpPr>
          <p:cNvPr id="29" name="Scroll: Vertical 28">
            <a:extLst>
              <a:ext uri="{FF2B5EF4-FFF2-40B4-BE49-F238E27FC236}">
                <a16:creationId xmlns:a16="http://schemas.microsoft.com/office/drawing/2014/main" id="{A67290AE-5F06-46FD-B839-BF06955072F2}"/>
              </a:ext>
            </a:extLst>
          </p:cNvPr>
          <p:cNvSpPr/>
          <p:nvPr/>
        </p:nvSpPr>
        <p:spPr>
          <a:xfrm>
            <a:off x="3101893" y="4627250"/>
            <a:ext cx="5202157" cy="2067358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 b="1" dirty="0">
              <a:solidFill>
                <a:srgbClr val="1155CC"/>
              </a:solidFill>
            </a:endParaRPr>
          </a:p>
          <a:p>
            <a:pPr algn="ctr"/>
            <a:r>
              <a:rPr lang="lv-LV" b="1" dirty="0">
                <a:solidFill>
                  <a:srgbClr val="1155CC"/>
                </a:solidFill>
              </a:rPr>
              <a:t>Resursu vadība</a:t>
            </a:r>
            <a:r>
              <a:rPr lang="lv-LV" sz="1800" b="1" dirty="0">
                <a:solidFill>
                  <a:srgbClr val="1155CC"/>
                </a:solidFill>
              </a:rPr>
              <a:t> </a:t>
            </a:r>
            <a:r>
              <a:rPr lang="lv-LV" sz="1200" b="1" dirty="0">
                <a:solidFill>
                  <a:srgbClr val="1155CC"/>
                </a:solidFill>
              </a:rPr>
              <a:t>(darbu plānošana)</a:t>
            </a:r>
            <a:r>
              <a:rPr lang="lv-LV" sz="1800" b="1" dirty="0">
                <a:solidFill>
                  <a:srgbClr val="1155CC"/>
                </a:solidFill>
              </a:rPr>
              <a:t>       </a:t>
            </a:r>
            <a:r>
              <a:rPr lang="lv-LV" sz="1200" dirty="0">
                <a:solidFill>
                  <a:srgbClr val="1155CC"/>
                </a:solidFill>
              </a:rPr>
              <a:t>Tehniskās apkopes nevis remonti; </a:t>
            </a:r>
            <a:r>
              <a:rPr lang="lv-LV" sz="1200" dirty="0" err="1">
                <a:solidFill>
                  <a:srgbClr val="1155CC"/>
                </a:solidFill>
              </a:rPr>
              <a:t>Problēmvietu</a:t>
            </a:r>
            <a:r>
              <a:rPr lang="lv-LV" sz="1200" dirty="0">
                <a:solidFill>
                  <a:srgbClr val="1155CC"/>
                </a:solidFill>
              </a:rPr>
              <a:t> identificēšana un </a:t>
            </a:r>
            <a:r>
              <a:rPr lang="lv-LV" sz="1200" dirty="0" err="1">
                <a:solidFill>
                  <a:srgbClr val="1155CC"/>
                </a:solidFill>
              </a:rPr>
              <a:t>monitorēšana</a:t>
            </a:r>
            <a:r>
              <a:rPr lang="lv-LV" sz="1200" dirty="0">
                <a:solidFill>
                  <a:srgbClr val="1155CC"/>
                </a:solidFill>
              </a:rPr>
              <a:t>; Tukšgaitas režīmu minimizēšana;  Darba organizācijas ievērošana (pusdienlaiki), Skaidrs procesu un darbu apraksts; Iekšējās apmācības; Uzlabojumu ideju iesniegšana, apkopošana, realizēšana; Darbinieku iesaiste, cilvēciskā faktora ievērošana; Saprotamas motivācijas sistēmas izveide. </a:t>
            </a:r>
            <a:r>
              <a:rPr lang="lv-LV" sz="1200" b="1" dirty="0">
                <a:solidFill>
                  <a:srgbClr val="1155CC"/>
                </a:solidFill>
              </a:rPr>
              <a:t>Apakšpiegādātāju</a:t>
            </a:r>
            <a:r>
              <a:rPr lang="lv-LV" sz="1200" dirty="0">
                <a:solidFill>
                  <a:srgbClr val="1155CC"/>
                </a:solidFill>
              </a:rPr>
              <a:t> informēšana un </a:t>
            </a:r>
            <a:r>
              <a:rPr lang="lv-LV" sz="1200" b="1" dirty="0">
                <a:solidFill>
                  <a:srgbClr val="1155CC"/>
                </a:solidFill>
              </a:rPr>
              <a:t>kontrole</a:t>
            </a:r>
            <a:r>
              <a:rPr lang="lv-LV" sz="1200" dirty="0">
                <a:solidFill>
                  <a:srgbClr val="1155CC"/>
                </a:solidFill>
              </a:rPr>
              <a:t>.</a:t>
            </a:r>
          </a:p>
          <a:p>
            <a:pPr algn="ctr"/>
            <a:endParaRPr lang="lv-LV" sz="1200" dirty="0">
              <a:solidFill>
                <a:srgbClr val="1155CC"/>
              </a:solidFill>
            </a:endParaRPr>
          </a:p>
          <a:p>
            <a:pPr algn="ctr"/>
            <a:r>
              <a:rPr lang="lv-LV" sz="1200" dirty="0">
                <a:solidFill>
                  <a:srgbClr val="1155CC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96271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7467600" cy="731838"/>
          </a:xfrm>
        </p:spPr>
        <p:txBody>
          <a:bodyPr>
            <a:normAutofit/>
          </a:bodyPr>
          <a:lstStyle/>
          <a:p>
            <a:r>
              <a:rPr lang="lv-LV" sz="4000" u="sng" dirty="0">
                <a:solidFill>
                  <a:srgbClr val="C00000"/>
                </a:solidFill>
              </a:rPr>
              <a:t>Par mani: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95300" y="1488412"/>
            <a:ext cx="8153400" cy="5334000"/>
          </a:xfrm>
        </p:spPr>
        <p:txBody>
          <a:bodyPr>
            <a:normAutofit/>
          </a:bodyPr>
          <a:lstStyle/>
          <a:p>
            <a:pPr lvl="0"/>
            <a:r>
              <a:rPr lang="lv-LV" sz="2800" dirty="0"/>
              <a:t>Sniedzu pakalpojumus dažādu </a:t>
            </a:r>
          </a:p>
          <a:p>
            <a:pPr marL="0" lvl="0" indent="0">
              <a:buNone/>
            </a:pPr>
            <a:r>
              <a:rPr lang="lv-LV" sz="2800" dirty="0"/>
              <a:t>ISO grupas standartu ieviešanā </a:t>
            </a:r>
          </a:p>
          <a:p>
            <a:pPr marL="0" lvl="0" indent="0">
              <a:buNone/>
            </a:pPr>
            <a:r>
              <a:rPr lang="lv-LV" sz="2800" dirty="0"/>
              <a:t>uzņēmumos kopš 2004. gada.</a:t>
            </a:r>
          </a:p>
          <a:p>
            <a:pPr lvl="0"/>
            <a:endParaRPr lang="lv-LV" sz="2000" dirty="0"/>
          </a:p>
          <a:p>
            <a:pPr lvl="0"/>
            <a:r>
              <a:rPr lang="lv-LV" sz="2800" dirty="0"/>
              <a:t>Vairāk kā 60 uzņēmumi sertificējuši savas sistēmas (to starpā 30 – tieši ISO 50001) manā vadībā. </a:t>
            </a:r>
          </a:p>
          <a:p>
            <a:pPr lvl="0"/>
            <a:r>
              <a:rPr lang="lv-LV" sz="2800" dirty="0"/>
              <a:t>Bureau Veritas vadītas un IRCA reģistrētas apmācības «Konvertācijas kurss ISO 50001 vadošajiem auditoriem»</a:t>
            </a:r>
            <a:endParaRPr lang="lv-LV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5" name="Picture 19" descr="Normunds viens">
            <a:extLst>
              <a:ext uri="{FF2B5EF4-FFF2-40B4-BE49-F238E27FC236}">
                <a16:creationId xmlns:a16="http://schemas.microsoft.com/office/drawing/2014/main" id="{BF4850AC-417E-4053-BD10-88DF5BCA81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5337"/>
            <a:ext cx="1575816" cy="211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1914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49666"/>
            <a:ext cx="8153400" cy="706152"/>
          </a:xfrm>
        </p:spPr>
        <p:txBody>
          <a:bodyPr>
            <a:normAutofit/>
          </a:bodyPr>
          <a:lstStyle/>
          <a:p>
            <a:r>
              <a:rPr lang="lv-LV" sz="4000" i="1" u="sng" dirty="0">
                <a:solidFill>
                  <a:srgbClr val="C00000"/>
                </a:solidFill>
              </a:rPr>
              <a:t>Pasūtījums oficiantam </a:t>
            </a:r>
            <a:r>
              <a:rPr lang="lv-LV" sz="4000" u="sng" dirty="0">
                <a:solidFill>
                  <a:srgbClr val="C00000"/>
                </a:solidFill>
              </a:rPr>
              <a:t>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066800"/>
            <a:ext cx="8305800" cy="5334000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lv-LV" dirty="0"/>
              <a:t> (es investēju savu laiku, lai uzzinātu kā atrisināt …….):</a:t>
            </a:r>
          </a:p>
          <a:p>
            <a:pPr marL="0" lvl="0" indent="0">
              <a:buNone/>
            </a:pPr>
            <a:r>
              <a:rPr lang="lv-LV" i="1" dirty="0">
                <a:solidFill>
                  <a:srgbClr val="00B050"/>
                </a:solidFill>
              </a:rPr>
              <a:t>Rakstām čatā, nodarbības izskaņā atbildēšu</a:t>
            </a:r>
          </a:p>
          <a:p>
            <a:pPr marL="0" lvl="0" indent="0" algn="r">
              <a:buNone/>
            </a:pPr>
            <a:r>
              <a:rPr lang="lv-LV" sz="800" dirty="0">
                <a:solidFill>
                  <a:schemeClr val="bg1"/>
                </a:solidFill>
              </a:rPr>
              <a:t>.</a:t>
            </a:r>
            <a:r>
              <a:rPr lang="lv-LV" sz="800" dirty="0"/>
              <a:t>  </a:t>
            </a:r>
            <a:r>
              <a:rPr lang="lv-LV" sz="2800" dirty="0"/>
              <a:t> </a:t>
            </a:r>
          </a:p>
          <a:p>
            <a:pPr lvl="0"/>
            <a:r>
              <a:rPr lang="lv-LV" sz="1600" dirty="0"/>
              <a:t>……..</a:t>
            </a:r>
          </a:p>
          <a:p>
            <a:pPr lvl="0"/>
            <a:r>
              <a:rPr lang="lv-LV" sz="1600" dirty="0"/>
              <a:t>…………</a:t>
            </a:r>
          </a:p>
          <a:p>
            <a:pPr lvl="0"/>
            <a:r>
              <a:rPr lang="lv-LV" sz="1600" dirty="0"/>
              <a:t>……………</a:t>
            </a:r>
          </a:p>
          <a:p>
            <a:pPr lvl="0"/>
            <a:r>
              <a:rPr lang="lv-LV" sz="1600" dirty="0"/>
              <a:t>………….</a:t>
            </a:r>
          </a:p>
          <a:p>
            <a:pPr lvl="0"/>
            <a:r>
              <a:rPr lang="lv-LV" sz="1600" dirty="0"/>
              <a:t>……………….</a:t>
            </a:r>
          </a:p>
          <a:p>
            <a:pPr lvl="0"/>
            <a:r>
              <a:rPr lang="lv-LV" sz="1600" dirty="0"/>
              <a:t>…………………</a:t>
            </a:r>
          </a:p>
          <a:p>
            <a:pPr lvl="0"/>
            <a:r>
              <a:rPr lang="lv-LV" sz="1600" dirty="0"/>
              <a:t>………………</a:t>
            </a:r>
          </a:p>
          <a:p>
            <a:pPr lvl="0"/>
            <a:endParaRPr lang="lv-LV" sz="1600" dirty="0"/>
          </a:p>
          <a:p>
            <a:pPr lvl="0"/>
            <a:endParaRPr lang="lv-LV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64B954-C60A-458C-809C-8C586BBED7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301918"/>
            <a:ext cx="4724400" cy="4126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2323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40322" y="69935"/>
            <a:ext cx="2129704" cy="731838"/>
          </a:xfrm>
        </p:spPr>
        <p:txBody>
          <a:bodyPr>
            <a:normAutofit/>
          </a:bodyPr>
          <a:lstStyle/>
          <a:p>
            <a:r>
              <a:rPr lang="lv-LV" sz="4000" u="sng" dirty="0">
                <a:solidFill>
                  <a:srgbClr val="C00000"/>
                </a:solidFill>
              </a:rPr>
              <a:t>LEAN 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14070" y="801773"/>
            <a:ext cx="3456754" cy="1341517"/>
          </a:xfrm>
        </p:spPr>
        <p:txBody>
          <a:bodyPr>
            <a:normAutofit/>
          </a:bodyPr>
          <a:lstStyle/>
          <a:p>
            <a:pPr marL="0" lvl="0" indent="0" algn="r">
              <a:buNone/>
            </a:pPr>
            <a:r>
              <a:rPr lang="lv-LV" sz="3600" b="1" u="sng" dirty="0"/>
              <a:t>Kas tas ir par zvēru???</a:t>
            </a:r>
            <a:endParaRPr lang="lv-LV" sz="3600" dirty="0"/>
          </a:p>
          <a:p>
            <a:pPr marL="0" lvl="0" indent="0">
              <a:buNone/>
            </a:pPr>
            <a:endParaRPr lang="lv-LV" sz="1600" dirty="0"/>
          </a:p>
          <a:p>
            <a:pPr lvl="0"/>
            <a:endParaRPr lang="lv-LV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5706DD4-28F0-44FD-9C7F-A04683DE3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017" y="171868"/>
            <a:ext cx="4852183" cy="24547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1AC366-9B9A-4F4B-91FA-8C29182560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41" y="2971801"/>
            <a:ext cx="6262562" cy="3837326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C95191-3DCE-4ACE-AB8D-E0F9071C50A7}"/>
              </a:ext>
            </a:extLst>
          </p:cNvPr>
          <p:cNvSpPr txBox="1">
            <a:spLocks/>
          </p:cNvSpPr>
          <p:nvPr/>
        </p:nvSpPr>
        <p:spPr>
          <a:xfrm>
            <a:off x="6043367" y="2188877"/>
            <a:ext cx="2923615" cy="463534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2000" indent="0" fontAlgn="base">
              <a:spcBef>
                <a:spcPts val="0"/>
              </a:spcBef>
              <a:buNone/>
            </a:pPr>
            <a:r>
              <a:rPr lang="lv-LV" sz="16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kāpēc, </a:t>
            </a:r>
            <a:r>
              <a:rPr lang="lv-LV" sz="16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5S</a:t>
            </a: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6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Asaichi</a:t>
            </a:r>
            <a:endParaRPr lang="lv-LV" sz="1600" dirty="0">
              <a:solidFill>
                <a:srgbClr val="FF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6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Chaku</a:t>
            </a:r>
            <a:r>
              <a:rPr lang="lv-LV" sz="16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6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chaku</a:t>
            </a:r>
            <a:endParaRPr lang="lv-LV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6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Gemba</a:t>
            </a:r>
            <a:endParaRPr lang="lv-LV" sz="1600" dirty="0">
              <a:solidFill>
                <a:srgbClr val="FF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6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Genchi</a:t>
            </a:r>
            <a:r>
              <a:rPr lang="lv-LV" sz="16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6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genbutsu</a:t>
            </a:r>
            <a:endParaRPr lang="lv-LV" sz="1600" dirty="0">
              <a:solidFill>
                <a:srgbClr val="FF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Hansei</a:t>
            </a:r>
            <a:endParaRPr lang="lv-LV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Heijunka</a:t>
            </a:r>
            <a:endParaRPr lang="lv-LV" sz="1600" dirty="0">
              <a:solidFill>
                <a:srgbClr val="FF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Ishikawas</a:t>
            </a:r>
            <a:r>
              <a:rPr lang="lv-LV" sz="1800" dirty="0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lv-LV" sz="16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asaka</a:t>
            </a:r>
            <a:endParaRPr lang="lv-LV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Jidoka</a:t>
            </a:r>
            <a:endParaRPr lang="lv-LV" sz="1800" dirty="0">
              <a:solidFill>
                <a:srgbClr val="FF0000"/>
              </a:solidFill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Kaikaku</a:t>
            </a:r>
            <a:endParaRPr lang="lv-LV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Kaizen</a:t>
            </a:r>
            <a:r>
              <a:rPr lang="lv-LV" sz="18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Teian</a:t>
            </a:r>
            <a:endParaRPr lang="lv-LV" sz="18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Kanban</a:t>
            </a:r>
            <a:endParaRPr lang="lv-LV" sz="18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Spagetti</a:t>
            </a:r>
            <a:r>
              <a:rPr lang="lv-LV" sz="18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diagramma</a:t>
            </a:r>
            <a:endParaRPr lang="lv-LV" sz="1800" dirty="0">
              <a:solidFill>
                <a:srgbClr val="FF0000"/>
              </a:solidFill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Muda</a:t>
            </a:r>
            <a:r>
              <a:rPr lang="lv-LV" sz="18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lv-LV" sz="1800" dirty="0" err="1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Mura</a:t>
            </a:r>
            <a:endParaRPr lang="lv-LV" sz="1800" dirty="0">
              <a:solidFill>
                <a:srgbClr val="FF0000"/>
              </a:solidFill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 err="1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Muri</a:t>
            </a:r>
            <a:r>
              <a:rPr lang="lv-LV" sz="1800" dirty="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</a:p>
          <a:p>
            <a:pPr marL="252000" indent="0" fontAlgn="base">
              <a:spcBef>
                <a:spcPts val="0"/>
              </a:spcBef>
              <a:buNone/>
            </a:pPr>
            <a:r>
              <a:rPr lang="lv-LV" sz="1800" dirty="0">
                <a:solidFill>
                  <a:srgbClr val="00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TOC, </a:t>
            </a:r>
            <a:r>
              <a:rPr lang="lv-LV" sz="1800" dirty="0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SMED</a:t>
            </a:r>
          </a:p>
          <a:p>
            <a:pPr marL="440055" indent="0" fontAlgn="base">
              <a:lnSpc>
                <a:spcPts val="2775"/>
              </a:lnSpc>
              <a:spcAft>
                <a:spcPts val="1125"/>
              </a:spcAft>
              <a:buNone/>
            </a:pPr>
            <a:endParaRPr lang="lv-LV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0055" indent="0" fontAlgn="base">
              <a:lnSpc>
                <a:spcPts val="2775"/>
              </a:lnSpc>
              <a:spcAft>
                <a:spcPts val="1125"/>
              </a:spcAft>
              <a:buNone/>
            </a:pPr>
            <a:endParaRPr lang="lv-LV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Wingdings"/>
              <a:buNone/>
            </a:pPr>
            <a:endParaRPr lang="lv-LV" sz="1600" dirty="0"/>
          </a:p>
          <a:p>
            <a:endParaRPr lang="lv-LV" sz="2000" dirty="0"/>
          </a:p>
        </p:txBody>
      </p:sp>
    </p:spTree>
    <p:extLst>
      <p:ext uri="{BB962C8B-B14F-4D97-AF65-F5344CB8AC3E}">
        <p14:creationId xmlns:p14="http://schemas.microsoft.com/office/powerpoint/2010/main" val="9449411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152400"/>
            <a:ext cx="5715000" cy="1373073"/>
          </a:xfrm>
        </p:spPr>
        <p:txBody>
          <a:bodyPr>
            <a:normAutofit fontScale="90000"/>
          </a:bodyPr>
          <a:lstStyle/>
          <a:p>
            <a:pPr algn="ctr"/>
            <a:r>
              <a:rPr lang="lv-LV" sz="4000" u="sng" dirty="0">
                <a:solidFill>
                  <a:srgbClr val="C00000"/>
                </a:solidFill>
              </a:rPr>
              <a:t>KĀPĒC, KAD, KO </a:t>
            </a:r>
            <a:r>
              <a:rPr lang="lv-LV" sz="2700" b="1" u="sng" dirty="0">
                <a:solidFill>
                  <a:srgbClr val="00B050"/>
                </a:solidFill>
              </a:rPr>
              <a:t>vispār vajag</a:t>
            </a:r>
            <a:r>
              <a:rPr lang="lv-LV" sz="4000" u="sng" dirty="0">
                <a:solidFill>
                  <a:srgbClr val="C00000"/>
                </a:solidFill>
              </a:rPr>
              <a:t> </a:t>
            </a:r>
            <a:r>
              <a:rPr lang="lv-LV" sz="4900" u="sng" dirty="0">
                <a:solidFill>
                  <a:srgbClr val="C00000"/>
                </a:solidFill>
              </a:rPr>
              <a:t>UZLABOT 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05384" y="1981200"/>
            <a:ext cx="8153400" cy="4572000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lv-LV" sz="2800" b="1" dirty="0">
                <a:solidFill>
                  <a:schemeClr val="accent3">
                    <a:lumMod val="75000"/>
                  </a:schemeClr>
                </a:solidFill>
              </a:rPr>
              <a:t>Kāpēc ??? </a:t>
            </a:r>
          </a:p>
          <a:p>
            <a:pPr marL="0" lvl="0" indent="0">
              <a:buNone/>
            </a:pPr>
            <a:r>
              <a:rPr lang="lv-LV" sz="2300" dirty="0"/>
              <a:t>Jo pēdējos 3 gados ir ļoti daudz kas mainījies / vecie piegājieni vairs nestrādā</a:t>
            </a:r>
            <a:endParaRPr lang="lv-LV" sz="2800" dirty="0">
              <a:solidFill>
                <a:srgbClr val="00B050"/>
              </a:solidFill>
            </a:endParaRPr>
          </a:p>
          <a:p>
            <a:pPr marL="0" lvl="0" indent="0">
              <a:buNone/>
            </a:pPr>
            <a:r>
              <a:rPr lang="lv-LV" sz="2800" b="1" dirty="0">
                <a:solidFill>
                  <a:schemeClr val="accent3">
                    <a:lumMod val="75000"/>
                  </a:schemeClr>
                </a:solidFill>
              </a:rPr>
              <a:t>KAD ??? </a:t>
            </a:r>
          </a:p>
          <a:p>
            <a:pPr marL="0" lvl="0" indent="0">
              <a:buNone/>
            </a:pPr>
            <a:r>
              <a:rPr lang="lv-LV" sz="2800" b="1" dirty="0"/>
              <a:t>    </a:t>
            </a:r>
            <a:r>
              <a:rPr lang="lv-LV" sz="2800" dirty="0"/>
              <a:t>a) Ekonomikas uzplaukumā, </a:t>
            </a:r>
          </a:p>
          <a:p>
            <a:pPr marL="0" lvl="0" indent="0">
              <a:buNone/>
            </a:pPr>
            <a:r>
              <a:rPr lang="lv-LV" sz="2800" dirty="0"/>
              <a:t>    b) ekonomikas vienmērīgā attīstībā?</a:t>
            </a:r>
          </a:p>
          <a:p>
            <a:pPr marL="0" lvl="0" indent="0">
              <a:buNone/>
            </a:pPr>
            <a:r>
              <a:rPr lang="lv-LV" sz="2800" dirty="0"/>
              <a:t>    c) Ķibeles laikā </a:t>
            </a:r>
            <a:r>
              <a:rPr lang="lv-LV" sz="2800" i="1" dirty="0">
                <a:solidFill>
                  <a:schemeClr val="accent3">
                    <a:lumMod val="75000"/>
                  </a:schemeClr>
                </a:solidFill>
              </a:rPr>
              <a:t>atbalsta instrumenti! </a:t>
            </a:r>
          </a:p>
          <a:p>
            <a:pPr marL="0" lvl="0" indent="0">
              <a:buNone/>
            </a:pPr>
            <a:endParaRPr lang="lv-LV" sz="1800" b="1" i="1" dirty="0">
              <a:solidFill>
                <a:srgbClr val="0070C0"/>
              </a:solidFill>
            </a:endParaRPr>
          </a:p>
          <a:p>
            <a:pPr lvl="0"/>
            <a:r>
              <a:rPr lang="lv-LV" sz="2800" b="1" dirty="0">
                <a:solidFill>
                  <a:schemeClr val="accent3">
                    <a:lumMod val="75000"/>
                  </a:schemeClr>
                </a:solidFill>
              </a:rPr>
              <a:t>KO???</a:t>
            </a:r>
          </a:p>
          <a:p>
            <a:pPr marL="0" lvl="0" indent="0">
              <a:buNone/>
            </a:pPr>
            <a:r>
              <a:rPr lang="lv-LV" sz="2800" b="1" dirty="0"/>
              <a:t>   </a:t>
            </a:r>
            <a:r>
              <a:rPr lang="lv-LV" sz="2800" dirty="0"/>
              <a:t>a) …………………</a:t>
            </a:r>
          </a:p>
          <a:p>
            <a:pPr marL="0" lvl="0" indent="0">
              <a:buNone/>
            </a:pPr>
            <a:r>
              <a:rPr lang="lv-LV" sz="2800" dirty="0"/>
              <a:t>   b) ………………….</a:t>
            </a:r>
          </a:p>
          <a:p>
            <a:pPr marL="0" lvl="0" indent="0">
              <a:buNone/>
            </a:pPr>
            <a:r>
              <a:rPr lang="lv-LV" sz="2800" dirty="0"/>
              <a:t>   c) …………………..</a:t>
            </a:r>
          </a:p>
          <a:p>
            <a:pPr lvl="0"/>
            <a:endParaRPr lang="lv-LV" sz="1600" dirty="0"/>
          </a:p>
          <a:p>
            <a:pPr lvl="0"/>
            <a:endParaRPr lang="lv-LV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E6D186-9E26-4237-B252-690139C4D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1325888" cy="13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895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89420"/>
            <a:ext cx="6534346" cy="731838"/>
          </a:xfrm>
        </p:spPr>
        <p:txBody>
          <a:bodyPr>
            <a:normAutofit/>
          </a:bodyPr>
          <a:lstStyle/>
          <a:p>
            <a:r>
              <a:rPr lang="lv-LV" sz="4000" u="sng" dirty="0">
                <a:solidFill>
                  <a:srgbClr val="C00000"/>
                </a:solidFill>
              </a:rPr>
              <a:t>LEAN Ievads: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82B038C-287C-4606-BA6D-39D040EB08F2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5596" y="2302351"/>
            <a:ext cx="5828876" cy="341991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22BBB5-6845-4537-9AD2-92B723E1AA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1325888" cy="1373073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1DD64B2-0235-4705-BC31-99936ED6ECBE}"/>
              </a:ext>
            </a:extLst>
          </p:cNvPr>
          <p:cNvSpPr txBox="1">
            <a:spLocks/>
          </p:cNvSpPr>
          <p:nvPr/>
        </p:nvSpPr>
        <p:spPr>
          <a:xfrm>
            <a:off x="152400" y="6176360"/>
            <a:ext cx="7239000" cy="605440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/>
              <a:buNone/>
            </a:pPr>
            <a:r>
              <a:rPr lang="lv-LV" b="1" u="sng" dirty="0">
                <a:solidFill>
                  <a:srgbClr val="00B050"/>
                </a:solidFill>
              </a:rPr>
              <a:t>Ir muļķīgi uzlabot to, ko vispār var nedarīt! </a:t>
            </a:r>
            <a:endParaRPr lang="lv-LV" dirty="0">
              <a:solidFill>
                <a:srgbClr val="00B050"/>
              </a:solidFill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6B79249-51CB-4EA5-8B90-F81583602B4F}"/>
              </a:ext>
            </a:extLst>
          </p:cNvPr>
          <p:cNvSpPr txBox="1">
            <a:spLocks/>
          </p:cNvSpPr>
          <p:nvPr/>
        </p:nvSpPr>
        <p:spPr>
          <a:xfrm>
            <a:off x="1634690" y="1372878"/>
            <a:ext cx="6957056" cy="81837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"/>
              <a:buNone/>
            </a:pPr>
            <a:r>
              <a:rPr lang="lv-LV" sz="2800" b="1" u="sng" dirty="0">
                <a:solidFill>
                  <a:srgbClr val="0070C0"/>
                </a:solidFill>
              </a:rPr>
              <a:t>Taupīgā (slinkā) saimniekošana</a:t>
            </a:r>
            <a:r>
              <a:rPr lang="lv-LV" sz="3600" b="1" u="sng" dirty="0"/>
              <a:t> </a:t>
            </a:r>
            <a:endParaRPr lang="lv-LV" sz="3600" dirty="0"/>
          </a:p>
          <a:p>
            <a:pPr marL="0" indent="0">
              <a:buFont typeface="Wingdings"/>
              <a:buNone/>
            </a:pPr>
            <a:endParaRPr lang="lv-LV" sz="1600" dirty="0"/>
          </a:p>
          <a:p>
            <a:endParaRPr lang="lv-LV" sz="2000" dirty="0"/>
          </a:p>
        </p:txBody>
      </p:sp>
    </p:spTree>
    <p:extLst>
      <p:ext uri="{BB962C8B-B14F-4D97-AF65-F5344CB8AC3E}">
        <p14:creationId xmlns:p14="http://schemas.microsoft.com/office/powerpoint/2010/main" val="4083326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6580"/>
            <a:ext cx="5715000" cy="731838"/>
          </a:xfrm>
        </p:spPr>
        <p:txBody>
          <a:bodyPr>
            <a:normAutofit/>
          </a:bodyPr>
          <a:lstStyle/>
          <a:p>
            <a:r>
              <a:rPr lang="lv-LV" sz="4000" u="sng" dirty="0">
                <a:solidFill>
                  <a:srgbClr val="C00000"/>
                </a:solidFill>
              </a:rPr>
              <a:t>Par LEAN ievads: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C5E96A8-2EEA-4DEA-A451-AABBDCD04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961" y="1828800"/>
            <a:ext cx="7184077" cy="1078691"/>
          </a:xfrm>
          <a:prstGeom prst="rect">
            <a:avLst/>
          </a:prstGeom>
        </p:spPr>
      </p:pic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C465A077-47DD-4367-9C95-6C39B2A7555E}"/>
              </a:ext>
            </a:extLst>
          </p:cNvPr>
          <p:cNvSpPr/>
          <p:nvPr/>
        </p:nvSpPr>
        <p:spPr>
          <a:xfrm>
            <a:off x="762000" y="1143000"/>
            <a:ext cx="1524000" cy="609600"/>
          </a:xfrm>
          <a:prstGeom prst="flowChartAlternateProcess">
            <a:avLst/>
          </a:prstGeom>
          <a:solidFill>
            <a:srgbClr val="51C01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DEFINĒ - apraksti</a:t>
            </a:r>
          </a:p>
        </p:txBody>
      </p:sp>
      <p:sp>
        <p:nvSpPr>
          <p:cNvPr id="14" name="Flowchart: Alternate Process 13">
            <a:extLst>
              <a:ext uri="{FF2B5EF4-FFF2-40B4-BE49-F238E27FC236}">
                <a16:creationId xmlns:a16="http://schemas.microsoft.com/office/drawing/2014/main" id="{42FE83D3-D54D-4E0F-AD03-D4A70F615E84}"/>
              </a:ext>
            </a:extLst>
          </p:cNvPr>
          <p:cNvSpPr/>
          <p:nvPr/>
        </p:nvSpPr>
        <p:spPr>
          <a:xfrm>
            <a:off x="2362200" y="3082560"/>
            <a:ext cx="1257300" cy="57504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IZMĒRI</a:t>
            </a:r>
          </a:p>
        </p:txBody>
      </p:sp>
      <p:sp>
        <p:nvSpPr>
          <p:cNvPr id="15" name="Flowchart: Alternate Process 14">
            <a:extLst>
              <a:ext uri="{FF2B5EF4-FFF2-40B4-BE49-F238E27FC236}">
                <a16:creationId xmlns:a16="http://schemas.microsoft.com/office/drawing/2014/main" id="{3DFC6B1D-2BE1-459C-AB45-2FEB62AEB7AA}"/>
              </a:ext>
            </a:extLst>
          </p:cNvPr>
          <p:cNvSpPr/>
          <p:nvPr/>
        </p:nvSpPr>
        <p:spPr>
          <a:xfrm>
            <a:off x="3889734" y="1143000"/>
            <a:ext cx="1449405" cy="536035"/>
          </a:xfrm>
          <a:prstGeom prst="flowChartAlternateProces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ANALIZĒ</a:t>
            </a:r>
          </a:p>
        </p:txBody>
      </p:sp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4801491F-7F97-4C89-8DC8-01CF559F9DCC}"/>
              </a:ext>
            </a:extLst>
          </p:cNvPr>
          <p:cNvSpPr/>
          <p:nvPr/>
        </p:nvSpPr>
        <p:spPr>
          <a:xfrm>
            <a:off x="4614436" y="3006360"/>
            <a:ext cx="2209800" cy="575040"/>
          </a:xfrm>
          <a:prstGeom prst="flowChartAlternate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dirty="0"/>
              <a:t>Izdomā un ievies uzlabojumus</a:t>
            </a:r>
          </a:p>
        </p:txBody>
      </p:sp>
      <p:sp>
        <p:nvSpPr>
          <p:cNvPr id="17" name="Flowchart: Alternate Process 16">
            <a:extLst>
              <a:ext uri="{FF2B5EF4-FFF2-40B4-BE49-F238E27FC236}">
                <a16:creationId xmlns:a16="http://schemas.microsoft.com/office/drawing/2014/main" id="{EAFB340F-1FFC-4B77-A8A7-86FE5B72C446}"/>
              </a:ext>
            </a:extLst>
          </p:cNvPr>
          <p:cNvSpPr/>
          <p:nvPr/>
        </p:nvSpPr>
        <p:spPr>
          <a:xfrm>
            <a:off x="6096000" y="1069434"/>
            <a:ext cx="2033016" cy="683165"/>
          </a:xfrm>
          <a:prstGeom prst="flowChartAlternateProcess">
            <a:avLst/>
          </a:prstGeom>
          <a:solidFill>
            <a:srgbClr val="73C39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v-LV" sz="1600" dirty="0"/>
              <a:t>Kontrolē, ka uzlabojumi darbojas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C67F7AE-4EDA-4396-AB26-73062329A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81" y="3880424"/>
            <a:ext cx="6868638" cy="294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821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189420"/>
            <a:ext cx="6534346" cy="731838"/>
          </a:xfrm>
        </p:spPr>
        <p:txBody>
          <a:bodyPr>
            <a:normAutofit/>
          </a:bodyPr>
          <a:lstStyle/>
          <a:p>
            <a:r>
              <a:rPr lang="lv-LV" sz="4000" u="sng" dirty="0">
                <a:solidFill>
                  <a:srgbClr val="C00000"/>
                </a:solidFill>
              </a:rPr>
              <a:t>LEAN terminu vārdnīca: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363146" cy="5373179"/>
          </a:xfrm>
        </p:spPr>
        <p:txBody>
          <a:bodyPr>
            <a:normAutofit fontScale="85000" lnSpcReduction="10000"/>
          </a:bodyPr>
          <a:lstStyle/>
          <a:p>
            <a:pPr marL="201930" indent="0" fontAlgn="base">
              <a:buNone/>
            </a:pPr>
            <a:r>
              <a:rPr lang="lv-LV" sz="1900" dirty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kāpēc?</a:t>
            </a:r>
            <a:r>
              <a:rPr lang="lv-LV" sz="1900" dirty="0">
                <a:solidFill>
                  <a:srgbClr val="00B05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 reizes pajautāt, kāpēc kaut kas nav izdevies, lai uzzinātu galveno(-</a:t>
            </a:r>
            <a:r>
              <a:rPr lang="lv-LV" sz="19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ās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problēmas iemeslu(-</a:t>
            </a:r>
            <a:r>
              <a:rPr lang="lv-LV" sz="1900" dirty="0" err="1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lv-LV" sz="1900" dirty="0">
                <a:solidFill>
                  <a:schemeClr val="bg1"/>
                </a:solidFill>
              </a:rPr>
              <a:t>.</a:t>
            </a:r>
          </a:p>
          <a:p>
            <a:pPr marL="201930" indent="0" fontAlgn="base">
              <a:buNone/>
            </a:pPr>
            <a:r>
              <a:rPr lang="lv-LV" sz="19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5S 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Vizuālās darba vietas radīšanas metode, (sašķiro, sakārto, satīri, standartizē un saglabā). Kā sakārtot darba vietu, lai tā būtu efektīva, turot tikai darbam vajadzīgos līdzekļus, pieskatot un uzturot jauno kārtību</a:t>
            </a:r>
            <a:endParaRPr lang="lv-LV" sz="1900" dirty="0"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Asaichi</a:t>
            </a:r>
            <a:r>
              <a:rPr lang="lv-LV" sz="1900" dirty="0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- </a:t>
            </a:r>
            <a:r>
              <a:rPr lang="lv-LV" sz="1900" dirty="0" err="1">
                <a:latin typeface="Verdana" panose="020B0604030504040204" pitchFamily="34" charset="0"/>
                <a:cs typeface="Times New Roman" panose="02020603050405020304" pitchFamily="18" charset="0"/>
              </a:rPr>
              <a:t>Ikrīta</a:t>
            </a:r>
            <a:r>
              <a:rPr lang="lv-LV" sz="1900" dirty="0">
                <a:latin typeface="Verdana" panose="020B0604030504040204" pitchFamily="34" charset="0"/>
                <a:cs typeface="Times New Roman" panose="02020603050405020304" pitchFamily="18" charset="0"/>
              </a:rPr>
              <a:t> operatīvās sapulces.</a:t>
            </a: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Genchi</a:t>
            </a:r>
            <a:r>
              <a:rPr lang="lv-LV" sz="1900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lv-LV" sz="1900" dirty="0" err="1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genbutsu</a:t>
            </a:r>
            <a:r>
              <a:rPr lang="lv-LV" sz="1900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 - </a:t>
            </a:r>
            <a:r>
              <a:rPr lang="lv-LV" sz="1900" dirty="0">
                <a:latin typeface="Verdana" panose="020B0604030504040204" pitchFamily="34" charset="0"/>
                <a:cs typeface="Times New Roman" panose="02020603050405020304" pitchFamily="18" charset="0"/>
              </a:rPr>
              <a:t>ej un apskati pats. Tā vietā, lai uzklausītu padoto un skatītos uz informāciju no biroja, vadītājiem jāapskatās, kas notiek uz vietām</a:t>
            </a: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Hansei</a:t>
            </a:r>
            <a:r>
              <a:rPr lang="lv-LV" sz="1900" dirty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savas kļūdas atzīšanu un solījumu pilnveidoties</a:t>
            </a: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Kaizen</a:t>
            </a:r>
            <a:r>
              <a:rPr lang="lv-LV" sz="1900" dirty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 err="1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Teian</a:t>
            </a:r>
            <a:r>
              <a:rPr lang="lv-LV" sz="1900" dirty="0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„</a:t>
            </a:r>
            <a:r>
              <a:rPr lang="lv-LV" sz="1900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Kaizen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nozīmē pilnveidošanos, bet „</a:t>
            </a:r>
            <a:r>
              <a:rPr lang="lv-LV" sz="1900" dirty="0" err="1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teian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”  -ideja, piedāvājums. Iesaistīt visu līmeņu darbinieku idejas uzlabošanas procesā. </a:t>
            </a:r>
          </a:p>
          <a:p>
            <a:pPr marL="201930" indent="0" fontAlgn="base">
              <a:buNone/>
            </a:pPr>
            <a:r>
              <a:rPr lang="lv-LV" sz="1900" dirty="0">
                <a:solidFill>
                  <a:srgbClr val="FF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Spagetti</a:t>
            </a:r>
            <a:r>
              <a:rPr lang="lv-LV" sz="19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diagramma 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izejvielu, darbinieku, apstrādājamo detaļu</a:t>
            </a:r>
            <a:r>
              <a:rPr lang="lv-LV" sz="1900" dirty="0">
                <a:solidFill>
                  <a:srgbClr val="000000"/>
                </a:solidFill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dokumentācijas iekšējās loģistikas maršruti.</a:t>
            </a: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00B05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Muda</a:t>
            </a:r>
            <a:r>
              <a:rPr lang="lv-LV" sz="19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zaudējumi, viss, kas nerada vērtību klientam.</a:t>
            </a:r>
          </a:p>
          <a:p>
            <a:pPr marL="201930" indent="0" fontAlgn="base">
              <a:buNone/>
            </a:pPr>
            <a:r>
              <a:rPr lang="lv-LV" sz="1900" dirty="0" err="1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Muri</a:t>
            </a:r>
            <a:r>
              <a:rPr lang="lv-LV" sz="19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lv-LV" sz="1900" dirty="0"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neracionāls, pārāk grūts. Zaudējumi, kurus izraisa neracionāls operācijas veikšanas veids </a:t>
            </a:r>
          </a:p>
          <a:p>
            <a:pPr marL="201930" indent="0" fontAlgn="base">
              <a:buNone/>
            </a:pPr>
            <a:r>
              <a:rPr lang="lv-LV" sz="1900" dirty="0">
                <a:solidFill>
                  <a:srgbClr val="FF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SMED - </a:t>
            </a:r>
            <a:r>
              <a:rPr lang="lv-LV" sz="1900" dirty="0">
                <a:solidFill>
                  <a:srgbClr val="000000"/>
                </a:solidFill>
                <a:effectLst/>
                <a:latin typeface="Verdana" panose="020B060403050404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ātru iekārtu pārregulēšanu no viena izstrādājuma uz citu, lai samazinātu partiju lielumus un uzlabotu ražošanas plūsmu.</a:t>
            </a:r>
          </a:p>
          <a:p>
            <a:pPr marL="201930" indent="0" fontAlgn="base">
              <a:buNone/>
            </a:pPr>
            <a:r>
              <a:rPr lang="lv-LV" sz="1900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TOC</a:t>
            </a:r>
            <a:r>
              <a:rPr lang="lv-LV" sz="1900" dirty="0">
                <a:solidFill>
                  <a:srgbClr val="FF000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 – </a:t>
            </a:r>
            <a:r>
              <a:rPr lang="lv-LV" sz="1900" dirty="0">
                <a:latin typeface="Verdana" panose="020B0604030504040204" pitchFamily="34" charset="0"/>
                <a:cs typeface="Times New Roman" panose="02020603050405020304" pitchFamily="18" charset="0"/>
              </a:rPr>
              <a:t>šaurā punkta atrašana un novēršana</a:t>
            </a:r>
            <a:endParaRPr lang="lv-LV" sz="1400" dirty="0">
              <a:latin typeface="Verdana" panose="020B0604030504040204" pitchFamily="34" charset="0"/>
              <a:cs typeface="Times New Roman" panose="02020603050405020304" pitchFamily="18" charset="0"/>
            </a:endParaRPr>
          </a:p>
          <a:p>
            <a:pPr marL="201930" indent="0" fontAlgn="base">
              <a:spcBef>
                <a:spcPts val="0"/>
              </a:spcBef>
              <a:buNone/>
            </a:pPr>
            <a:endParaRPr lang="lv-LV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22BBB5-6845-4537-9AD2-92B723E1A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1325888" cy="1373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1470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5"/>
          <p:cNvSpPr txBox="1"/>
          <p:nvPr/>
        </p:nvSpPr>
        <p:spPr>
          <a:xfrm>
            <a:off x="1219200" y="12320"/>
            <a:ext cx="5505700" cy="50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ctr"/>
            <a:r>
              <a:rPr lang="lv-LV" sz="2800" b="1" u="sng" cap="small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Kā TAS notiek? </a:t>
            </a:r>
            <a:endParaRPr lang="lv-LV" b="1" dirty="0">
              <a:solidFill>
                <a:srgbClr val="E69138"/>
              </a:solidFill>
            </a:endParaRPr>
          </a:p>
          <a:p>
            <a:endParaRPr lang="lv-LV" dirty="0"/>
          </a:p>
        </p:txBody>
      </p:sp>
      <p:sp>
        <p:nvSpPr>
          <p:cNvPr id="333" name="Google Shape;333;p25"/>
          <p:cNvSpPr txBox="1"/>
          <p:nvPr/>
        </p:nvSpPr>
        <p:spPr>
          <a:xfrm>
            <a:off x="8253663" y="1767138"/>
            <a:ext cx="6285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/>
          </a:p>
        </p:txBody>
      </p:sp>
      <p:sp>
        <p:nvSpPr>
          <p:cNvPr id="335" name="Google Shape;335;p25">
            <a:hlinkClick r:id="" action="ppaction://hlinkshowjump?jump=nextslide"/>
          </p:cNvPr>
          <p:cNvSpPr txBox="1"/>
          <p:nvPr/>
        </p:nvSpPr>
        <p:spPr>
          <a:xfrm rot="10800000" flipH="1">
            <a:off x="795425" y="1313811"/>
            <a:ext cx="261600" cy="21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endParaRPr sz="600"/>
          </a:p>
        </p:txBody>
      </p:sp>
      <p:sp>
        <p:nvSpPr>
          <p:cNvPr id="337" name="Google Shape;337;p25"/>
          <p:cNvSpPr txBox="1"/>
          <p:nvPr/>
        </p:nvSpPr>
        <p:spPr>
          <a:xfrm>
            <a:off x="492711" y="838200"/>
            <a:ext cx="7855865" cy="5723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Aprakstām procesu (vēlams no procesa beigām uz sākumu) , iesaistot visa līmeņa darbiniekus </a:t>
            </a:r>
            <a:r>
              <a:rPr lang="lv-LV" b="1" dirty="0">
                <a:solidFill>
                  <a:srgbClr val="00B050"/>
                </a:solidFill>
              </a:rPr>
              <a:t>KAIZEN TEIAN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Veicam procesa hronometrāžu, vismaz vienu reizi paši piedalāmies procesā  </a:t>
            </a:r>
            <a:r>
              <a:rPr lang="lv-LV" b="1" dirty="0" err="1">
                <a:solidFill>
                  <a:srgbClr val="00B050"/>
                </a:solidFill>
              </a:rPr>
              <a:t>Genchi</a:t>
            </a:r>
            <a:r>
              <a:rPr lang="lv-LV" b="1" dirty="0">
                <a:solidFill>
                  <a:srgbClr val="00B050"/>
                </a:solidFill>
              </a:rPr>
              <a:t> </a:t>
            </a:r>
            <a:r>
              <a:rPr lang="lv-LV" b="1" dirty="0" err="1">
                <a:solidFill>
                  <a:srgbClr val="00B050"/>
                </a:solidFill>
              </a:rPr>
              <a:t>genbutsu</a:t>
            </a:r>
            <a:r>
              <a:rPr lang="lv-LV" b="1" dirty="0">
                <a:solidFill>
                  <a:srgbClr val="00B050"/>
                </a:solidFill>
              </a:rPr>
              <a:t> , VALUE STREAM MAPPING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Identificējam REĀLĀS šaurās vietas </a:t>
            </a:r>
            <a:r>
              <a:rPr lang="lv-LV" b="1" dirty="0">
                <a:solidFill>
                  <a:srgbClr val="00B050"/>
                </a:solidFill>
              </a:rPr>
              <a:t>TOC</a:t>
            </a: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Izstrādājam pasākumu plānu to novēršanai un sekojam tā ievērošanai </a:t>
            </a:r>
            <a:r>
              <a:rPr lang="lv-LV" b="1" dirty="0">
                <a:solidFill>
                  <a:srgbClr val="00B050"/>
                </a:solidFill>
              </a:rPr>
              <a:t>5S u.c. </a:t>
            </a:r>
            <a:r>
              <a:rPr lang="lv-LV" b="1" dirty="0" err="1">
                <a:solidFill>
                  <a:srgbClr val="00B050"/>
                </a:solidFill>
              </a:rPr>
              <a:t>Spagetti</a:t>
            </a:r>
            <a:r>
              <a:rPr lang="lv-LV" b="1" dirty="0">
                <a:solidFill>
                  <a:srgbClr val="00B050"/>
                </a:solidFill>
              </a:rPr>
              <a:t> </a:t>
            </a:r>
            <a:r>
              <a:rPr lang="lv-LV" b="1" dirty="0" err="1">
                <a:solidFill>
                  <a:srgbClr val="00B050"/>
                </a:solidFill>
              </a:rPr>
              <a:t>u.c</a:t>
            </a:r>
            <a:endParaRPr lang="lv-LV" b="1" dirty="0">
              <a:solidFill>
                <a:srgbClr val="00B050"/>
              </a:solidFill>
            </a:endParaRPr>
          </a:p>
          <a:p>
            <a:pPr marL="457200" indent="-3048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  <a:buFont typeface="Arial"/>
              <a:buAutoNum type="arabicPeriod"/>
            </a:pPr>
            <a:r>
              <a:rPr lang="lv-LV" b="1" dirty="0">
                <a:solidFill>
                  <a:srgbClr val="1155CC"/>
                </a:solidFill>
              </a:rPr>
              <a:t>Izstrādājam motivācijas un </a:t>
            </a:r>
            <a:r>
              <a:rPr lang="lv-LV" b="1" dirty="0" err="1">
                <a:solidFill>
                  <a:srgbClr val="1155CC"/>
                </a:solidFill>
              </a:rPr>
              <a:t>informēsanas</a:t>
            </a:r>
            <a:r>
              <a:rPr lang="lv-LV" b="1" dirty="0">
                <a:solidFill>
                  <a:srgbClr val="1155CC"/>
                </a:solidFill>
              </a:rPr>
              <a:t> programmas par ieviestajiem uzlabojumiem </a:t>
            </a:r>
            <a:r>
              <a:rPr lang="lv-LV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AISACHI; Vizuālā informācijas vadība.</a:t>
            </a: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400" b="1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</a:rPr>
              <a:t>Regulāri sekojam, vai tas, ko esam izdomājuši, ieviesuši, darbojas arī pēc pāris nedēļām </a:t>
            </a:r>
            <a:r>
              <a:rPr lang="lv-LV" b="1" dirty="0">
                <a:solidFill>
                  <a:srgbClr val="00B050"/>
                </a:solidFill>
                <a:latin typeface="Verdana" panose="020B0604030504040204" pitchFamily="34" charset="0"/>
                <a:cs typeface="Times New Roman" panose="02020603050405020304" pitchFamily="18" charset="0"/>
                <a:sym typeface="Wingdings" panose="05000000000000000000" pitchFamily="2" charset="2"/>
              </a:rPr>
              <a:t> </a:t>
            </a: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endParaRPr lang="lv-LV" sz="800" b="1" dirty="0">
              <a:solidFill>
                <a:srgbClr val="00B050"/>
              </a:solidFill>
              <a:latin typeface="Verdana" panose="020B0604030504040204" pitchFamily="34" charset="0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marL="152400">
              <a:spcBef>
                <a:spcPts val="600"/>
              </a:spcBef>
              <a:buClr>
                <a:srgbClr val="1155CC"/>
              </a:buClr>
              <a:buSzPts val="1200"/>
            </a:pPr>
            <a:r>
              <a:rPr lang="lv-LV" sz="1400" b="1" i="1" dirty="0">
                <a:solidFill>
                  <a:schemeClr val="accent3">
                    <a:lumMod val="75000"/>
                  </a:schemeClr>
                </a:solidFill>
              </a:rPr>
              <a:t>Atbalsta instruments Biedrības "Zaļās mājas" 345 04 Apmācības / konsultācijas 345 04 Kvalitātes nodrošināšana un vadību", iespējams atgūt 60% no sagatavošanas un uzturēšanas izmaksām* /</a:t>
            </a: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endParaRPr lang="lv-LV" b="1" dirty="0">
              <a:solidFill>
                <a:srgbClr val="1155CC"/>
              </a:solidFill>
            </a:endParaRPr>
          </a:p>
          <a:p>
            <a:pPr marL="152400">
              <a:lnSpc>
                <a:spcPct val="115000"/>
              </a:lnSpc>
              <a:spcBef>
                <a:spcPts val="600"/>
              </a:spcBef>
              <a:buClr>
                <a:srgbClr val="1155CC"/>
              </a:buClr>
              <a:buSzPts val="1200"/>
            </a:pPr>
            <a:endParaRPr lang="lv-LV" sz="1400" b="1" dirty="0">
              <a:solidFill>
                <a:srgbClr val="1155CC"/>
              </a:solidFill>
            </a:endParaRPr>
          </a:p>
          <a:p>
            <a:pPr marL="914400" indent="457200">
              <a:lnSpc>
                <a:spcPct val="115000"/>
              </a:lnSpc>
              <a:spcBef>
                <a:spcPts val="600"/>
              </a:spcBef>
              <a:buClr>
                <a:schemeClr val="dk1"/>
              </a:buClr>
              <a:buSzPts val="1100"/>
            </a:pPr>
            <a:endParaRPr sz="1200" b="1" dirty="0">
              <a:solidFill>
                <a:srgbClr val="1155CC"/>
              </a:solidFill>
            </a:endParaRPr>
          </a:p>
          <a:p>
            <a:endParaRPr sz="1100" dirty="0">
              <a:solidFill>
                <a:schemeClr val="dk1"/>
              </a:solidFill>
            </a:endParaRPr>
          </a:p>
        </p:txBody>
      </p:sp>
      <p:sp>
        <p:nvSpPr>
          <p:cNvPr id="340" name="Google Shape;340;p25"/>
          <p:cNvSpPr txBox="1">
            <a:spLocks noGrp="1"/>
          </p:cNvSpPr>
          <p:nvPr>
            <p:ph type="sldNum" idx="12"/>
          </p:nvPr>
        </p:nvSpPr>
        <p:spPr>
          <a:xfrm>
            <a:off x="8102589" y="5752081"/>
            <a:ext cx="548700" cy="393600"/>
          </a:xfrm>
          <a:prstGeom prst="rect">
            <a:avLst/>
          </a:prstGeom>
        </p:spPr>
        <p:txBody>
          <a:bodyPr spcFirstLastPara="1" vert="horz" wrap="square" lIns="91425" tIns="91425" rIns="91425" bIns="91425" anchor="ctr" anchorCtr="0">
            <a:noAutofit/>
          </a:bodyPr>
          <a:lstStyle/>
          <a:p>
            <a:pPr algn="r"/>
            <a:fld id="{00000000-1234-1234-1234-123412341234}" type="slidenum">
              <a:rPr lang="en"/>
              <a:pPr algn="r"/>
              <a:t>9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9247407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6577</TotalTime>
  <Words>890</Words>
  <Application>Microsoft Office PowerPoint</Application>
  <PresentationFormat>On-screen Show (4:3)</PresentationFormat>
  <Paragraphs>153</Paragraphs>
  <Slides>13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Schoolbook</vt:lpstr>
      <vt:lpstr>Verdana</vt:lpstr>
      <vt:lpstr>Wingdings</vt:lpstr>
      <vt:lpstr>Wingdings 2</vt:lpstr>
      <vt:lpstr>Oriel</vt:lpstr>
      <vt:lpstr>PowerPoint Presentation</vt:lpstr>
      <vt:lpstr>Par mani:</vt:lpstr>
      <vt:lpstr>Pasūtījums oficiantam :</vt:lpstr>
      <vt:lpstr>LEAN :</vt:lpstr>
      <vt:lpstr>KĀPĒC, KAD, KO vispār vajag UZLABOT ?</vt:lpstr>
      <vt:lpstr>LEAN Ievads:</vt:lpstr>
      <vt:lpstr>Par LEAN ievads:</vt:lpstr>
      <vt:lpstr>LEAN terminu vārdnīca: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Vai ISO 50001:2011 standarts</dc:title>
  <dc:creator>Normunds</dc:creator>
  <cp:lastModifiedBy>Normunds Reips</cp:lastModifiedBy>
  <cp:revision>247</cp:revision>
  <cp:lastPrinted>2021-04-28T07:49:31Z</cp:lastPrinted>
  <dcterms:created xsi:type="dcterms:W3CDTF">2006-08-16T00:00:00Z</dcterms:created>
  <dcterms:modified xsi:type="dcterms:W3CDTF">2025-10-21T20:33:52Z</dcterms:modified>
</cp:coreProperties>
</file>